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61" r:id="rId2"/>
    <p:sldId id="262" r:id="rId3"/>
    <p:sldId id="272" r:id="rId4"/>
    <p:sldId id="286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283" r:id="rId31"/>
    <p:sldId id="270" r:id="rId32"/>
    <p:sldId id="287" r:id="rId33"/>
    <p:sldId id="274" r:id="rId34"/>
    <p:sldId id="289" r:id="rId35"/>
    <p:sldId id="290" r:id="rId36"/>
    <p:sldId id="291" r:id="rId37"/>
    <p:sldId id="284" r:id="rId38"/>
    <p:sldId id="280" r:id="rId39"/>
    <p:sldId id="278" r:id="rId40"/>
  </p:sldIdLst>
  <p:sldSz cx="12192000" cy="6858000"/>
  <p:notesSz cx="6858000" cy="9144000"/>
  <p:custDataLst>
    <p:tags r:id="rId4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74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368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C5C5"/>
    <a:srgbClr val="3B3838"/>
    <a:srgbClr val="767171"/>
    <a:srgbClr val="757575"/>
    <a:srgbClr val="52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294"/>
      </p:cViewPr>
      <p:guideLst>
        <p:guide orient="horz" pos="3974"/>
        <p:guide pos="551"/>
        <p:guide orient="horz" pos="368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tags" Target="tags/tag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082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76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105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113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383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119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069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203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54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899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902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81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419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5791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826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33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64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9F4C87E-67D7-4747-B03D-6F045E1AC05D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463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image" Target="../media/image5.jpe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://www.malwareanalysisbook.com/ad.html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tags" Target="../tags/tag30.xml"/><Relationship Id="rId3" Type="http://schemas.openxmlformats.org/officeDocument/2006/relationships/tags" Target="../tags/tag15.xml"/><Relationship Id="rId21" Type="http://schemas.openxmlformats.org/officeDocument/2006/relationships/tags" Target="../tags/tag33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20" Type="http://schemas.openxmlformats.org/officeDocument/2006/relationships/tags" Target="../tags/tag32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22.xml"/><Relationship Id="rId19" Type="http://schemas.openxmlformats.org/officeDocument/2006/relationships/tags" Target="../tags/tag31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Relationship Id="rId22" Type="http://schemas.openxmlformats.org/officeDocument/2006/relationships/tags" Target="../tags/tag3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tags" Target="../tags/tag47.xml"/><Relationship Id="rId18" Type="http://schemas.openxmlformats.org/officeDocument/2006/relationships/tags" Target="../tags/tag52.xml"/><Relationship Id="rId3" Type="http://schemas.openxmlformats.org/officeDocument/2006/relationships/tags" Target="../tags/tag37.xml"/><Relationship Id="rId21" Type="http://schemas.openxmlformats.org/officeDocument/2006/relationships/tags" Target="../tags/tag55.xml"/><Relationship Id="rId7" Type="http://schemas.openxmlformats.org/officeDocument/2006/relationships/tags" Target="../tags/tag41.xml"/><Relationship Id="rId12" Type="http://schemas.openxmlformats.org/officeDocument/2006/relationships/tags" Target="../tags/tag46.xml"/><Relationship Id="rId17" Type="http://schemas.openxmlformats.org/officeDocument/2006/relationships/tags" Target="../tags/tag51.xml"/><Relationship Id="rId2" Type="http://schemas.openxmlformats.org/officeDocument/2006/relationships/tags" Target="../tags/tag36.xml"/><Relationship Id="rId16" Type="http://schemas.openxmlformats.org/officeDocument/2006/relationships/tags" Target="../tags/tag50.xml"/><Relationship Id="rId20" Type="http://schemas.openxmlformats.org/officeDocument/2006/relationships/tags" Target="../tags/tag54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5" Type="http://schemas.openxmlformats.org/officeDocument/2006/relationships/tags" Target="../tags/tag49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44.xml"/><Relationship Id="rId19" Type="http://schemas.openxmlformats.org/officeDocument/2006/relationships/tags" Target="../tags/tag53.xml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tags" Target="../tags/tag48.xml"/><Relationship Id="rId22" Type="http://schemas.openxmlformats.org/officeDocument/2006/relationships/tags" Target="../tags/tag5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13" Type="http://schemas.openxmlformats.org/officeDocument/2006/relationships/tags" Target="../tags/tag69.xml"/><Relationship Id="rId3" Type="http://schemas.openxmlformats.org/officeDocument/2006/relationships/tags" Target="../tags/tag59.xml"/><Relationship Id="rId7" Type="http://schemas.openxmlformats.org/officeDocument/2006/relationships/tags" Target="../tags/tag63.xml"/><Relationship Id="rId12" Type="http://schemas.openxmlformats.org/officeDocument/2006/relationships/tags" Target="../tags/tag68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58.xml"/><Relationship Id="rId16" Type="http://schemas.openxmlformats.org/officeDocument/2006/relationships/tags" Target="../tags/tag72.xml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tags" Target="../tags/tag67.xml"/><Relationship Id="rId5" Type="http://schemas.openxmlformats.org/officeDocument/2006/relationships/tags" Target="../tags/tag61.xml"/><Relationship Id="rId15" Type="http://schemas.openxmlformats.org/officeDocument/2006/relationships/tags" Target="../tags/tag71.xml"/><Relationship Id="rId10" Type="http://schemas.openxmlformats.org/officeDocument/2006/relationships/tags" Target="../tags/tag66.xml"/><Relationship Id="rId4" Type="http://schemas.openxmlformats.org/officeDocument/2006/relationships/tags" Target="../tags/tag60.xml"/><Relationship Id="rId9" Type="http://schemas.openxmlformats.org/officeDocument/2006/relationships/tags" Target="../tags/tag65.xml"/><Relationship Id="rId14" Type="http://schemas.openxmlformats.org/officeDocument/2006/relationships/tags" Target="../tags/tag7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13" Type="http://schemas.openxmlformats.org/officeDocument/2006/relationships/tags" Target="../tags/tag85.xml"/><Relationship Id="rId18" Type="http://schemas.openxmlformats.org/officeDocument/2006/relationships/image" Target="../media/image37.png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12" Type="http://schemas.openxmlformats.org/officeDocument/2006/relationships/tags" Target="../tags/tag84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74.xml"/><Relationship Id="rId16" Type="http://schemas.openxmlformats.org/officeDocument/2006/relationships/tags" Target="../tags/tag88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11" Type="http://schemas.openxmlformats.org/officeDocument/2006/relationships/tags" Target="../tags/tag83.xml"/><Relationship Id="rId5" Type="http://schemas.openxmlformats.org/officeDocument/2006/relationships/tags" Target="../tags/tag77.xml"/><Relationship Id="rId15" Type="http://schemas.openxmlformats.org/officeDocument/2006/relationships/tags" Target="../tags/tag87.xml"/><Relationship Id="rId10" Type="http://schemas.openxmlformats.org/officeDocument/2006/relationships/tags" Target="../tags/tag82.xml"/><Relationship Id="rId4" Type="http://schemas.openxmlformats.org/officeDocument/2006/relationships/tags" Target="../tags/tag76.xml"/><Relationship Id="rId9" Type="http://schemas.openxmlformats.org/officeDocument/2006/relationships/tags" Target="../tags/tag81.xml"/><Relationship Id="rId14" Type="http://schemas.openxmlformats.org/officeDocument/2006/relationships/tags" Target="../tags/tag8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96.xml"/><Relationship Id="rId13" Type="http://schemas.openxmlformats.org/officeDocument/2006/relationships/tags" Target="../tags/tag101.xml"/><Relationship Id="rId3" Type="http://schemas.openxmlformats.org/officeDocument/2006/relationships/tags" Target="../tags/tag91.xml"/><Relationship Id="rId7" Type="http://schemas.openxmlformats.org/officeDocument/2006/relationships/tags" Target="../tags/tag95.xml"/><Relationship Id="rId12" Type="http://schemas.openxmlformats.org/officeDocument/2006/relationships/tags" Target="../tags/tag100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tags" Target="../tags/tag94.xml"/><Relationship Id="rId11" Type="http://schemas.openxmlformats.org/officeDocument/2006/relationships/tags" Target="../tags/tag99.xml"/><Relationship Id="rId5" Type="http://schemas.openxmlformats.org/officeDocument/2006/relationships/tags" Target="../tags/tag93.xml"/><Relationship Id="rId15" Type="http://schemas.openxmlformats.org/officeDocument/2006/relationships/image" Target="../media/image38.png"/><Relationship Id="rId10" Type="http://schemas.openxmlformats.org/officeDocument/2006/relationships/tags" Target="../tags/tag98.xml"/><Relationship Id="rId4" Type="http://schemas.openxmlformats.org/officeDocument/2006/relationships/tags" Target="../tags/tag92.xml"/><Relationship Id="rId9" Type="http://schemas.openxmlformats.org/officeDocument/2006/relationships/tags" Target="../tags/tag97.xml"/><Relationship Id="rId14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tags" Target="../tags/tag114.xml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tags" Target="../tags/tag113.xml"/><Relationship Id="rId2" Type="http://schemas.openxmlformats.org/officeDocument/2006/relationships/tags" Target="../tags/tag103.xml"/><Relationship Id="rId16" Type="http://schemas.openxmlformats.org/officeDocument/2006/relationships/image" Target="../media/image37.png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tags" Target="../tags/tag112.xml"/><Relationship Id="rId5" Type="http://schemas.openxmlformats.org/officeDocument/2006/relationships/tags" Target="../tags/tag106.xml"/><Relationship Id="rId15" Type="http://schemas.openxmlformats.org/officeDocument/2006/relationships/image" Target="../media/image39.png"/><Relationship Id="rId10" Type="http://schemas.openxmlformats.org/officeDocument/2006/relationships/tags" Target="../tags/tag111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122.xml"/><Relationship Id="rId13" Type="http://schemas.openxmlformats.org/officeDocument/2006/relationships/tags" Target="../tags/tag127.xml"/><Relationship Id="rId3" Type="http://schemas.openxmlformats.org/officeDocument/2006/relationships/tags" Target="../tags/tag117.xml"/><Relationship Id="rId7" Type="http://schemas.openxmlformats.org/officeDocument/2006/relationships/tags" Target="../tags/tag121.xml"/><Relationship Id="rId12" Type="http://schemas.openxmlformats.org/officeDocument/2006/relationships/tags" Target="../tags/tag126.xml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6" Type="http://schemas.openxmlformats.org/officeDocument/2006/relationships/tags" Target="../tags/tag120.xml"/><Relationship Id="rId11" Type="http://schemas.openxmlformats.org/officeDocument/2006/relationships/tags" Target="../tags/tag125.xml"/><Relationship Id="rId5" Type="http://schemas.openxmlformats.org/officeDocument/2006/relationships/tags" Target="../tags/tag119.xml"/><Relationship Id="rId15" Type="http://schemas.openxmlformats.org/officeDocument/2006/relationships/image" Target="../media/image40.png"/><Relationship Id="rId10" Type="http://schemas.openxmlformats.org/officeDocument/2006/relationships/tags" Target="../tags/tag124.xml"/><Relationship Id="rId4" Type="http://schemas.openxmlformats.org/officeDocument/2006/relationships/tags" Target="../tags/tag118.xml"/><Relationship Id="rId9" Type="http://schemas.openxmlformats.org/officeDocument/2006/relationships/tags" Target="../tags/tag123.xml"/><Relationship Id="rId14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13" Type="http://schemas.openxmlformats.org/officeDocument/2006/relationships/tags" Target="../tags/tag140.xml"/><Relationship Id="rId18" Type="http://schemas.openxmlformats.org/officeDocument/2006/relationships/image" Target="../media/image41.png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12" Type="http://schemas.openxmlformats.org/officeDocument/2006/relationships/tags" Target="../tags/tag139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129.xml"/><Relationship Id="rId16" Type="http://schemas.openxmlformats.org/officeDocument/2006/relationships/tags" Target="../tags/tag143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11" Type="http://schemas.openxmlformats.org/officeDocument/2006/relationships/tags" Target="../tags/tag138.xml"/><Relationship Id="rId5" Type="http://schemas.openxmlformats.org/officeDocument/2006/relationships/tags" Target="../tags/tag132.xml"/><Relationship Id="rId15" Type="http://schemas.openxmlformats.org/officeDocument/2006/relationships/tags" Target="../tags/tag142.xml"/><Relationship Id="rId10" Type="http://schemas.openxmlformats.org/officeDocument/2006/relationships/tags" Target="../tags/tag137.xml"/><Relationship Id="rId19" Type="http://schemas.openxmlformats.org/officeDocument/2006/relationships/image" Target="../media/image37.png"/><Relationship Id="rId4" Type="http://schemas.openxmlformats.org/officeDocument/2006/relationships/tags" Target="../tags/tag131.xml"/><Relationship Id="rId9" Type="http://schemas.openxmlformats.org/officeDocument/2006/relationships/tags" Target="../tags/tag136.xml"/><Relationship Id="rId14" Type="http://schemas.openxmlformats.org/officeDocument/2006/relationships/tags" Target="../tags/tag14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tags" Target="../tags/tag156.xml"/><Relationship Id="rId18" Type="http://schemas.openxmlformats.org/officeDocument/2006/relationships/tags" Target="../tags/tag161.xml"/><Relationship Id="rId3" Type="http://schemas.openxmlformats.org/officeDocument/2006/relationships/tags" Target="../tags/tag146.xml"/><Relationship Id="rId21" Type="http://schemas.openxmlformats.org/officeDocument/2006/relationships/tags" Target="../tags/tag164.xml"/><Relationship Id="rId7" Type="http://schemas.openxmlformats.org/officeDocument/2006/relationships/tags" Target="../tags/tag150.xml"/><Relationship Id="rId12" Type="http://schemas.openxmlformats.org/officeDocument/2006/relationships/tags" Target="../tags/tag155.xml"/><Relationship Id="rId17" Type="http://schemas.openxmlformats.org/officeDocument/2006/relationships/tags" Target="../tags/tag160.xml"/><Relationship Id="rId2" Type="http://schemas.openxmlformats.org/officeDocument/2006/relationships/tags" Target="../tags/tag145.xml"/><Relationship Id="rId16" Type="http://schemas.openxmlformats.org/officeDocument/2006/relationships/tags" Target="../tags/tag159.xml"/><Relationship Id="rId20" Type="http://schemas.openxmlformats.org/officeDocument/2006/relationships/tags" Target="../tags/tag163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11" Type="http://schemas.openxmlformats.org/officeDocument/2006/relationships/tags" Target="../tags/tag154.xml"/><Relationship Id="rId5" Type="http://schemas.openxmlformats.org/officeDocument/2006/relationships/tags" Target="../tags/tag148.xml"/><Relationship Id="rId15" Type="http://schemas.openxmlformats.org/officeDocument/2006/relationships/tags" Target="../tags/tag158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153.xml"/><Relationship Id="rId19" Type="http://schemas.openxmlformats.org/officeDocument/2006/relationships/tags" Target="../tags/tag162.xml"/><Relationship Id="rId4" Type="http://schemas.openxmlformats.org/officeDocument/2006/relationships/tags" Target="../tags/tag147.xml"/><Relationship Id="rId9" Type="http://schemas.openxmlformats.org/officeDocument/2006/relationships/tags" Target="../tags/tag152.xml"/><Relationship Id="rId14" Type="http://schemas.openxmlformats.org/officeDocument/2006/relationships/tags" Target="../tags/tag157.xml"/><Relationship Id="rId22" Type="http://schemas.openxmlformats.org/officeDocument/2006/relationships/tags" Target="../tags/tag165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tags" Target="../tags/tag173.xml"/><Relationship Id="rId13" Type="http://schemas.openxmlformats.org/officeDocument/2006/relationships/tags" Target="../tags/tag178.xml"/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12" Type="http://schemas.openxmlformats.org/officeDocument/2006/relationships/tags" Target="../tags/tag177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11" Type="http://schemas.openxmlformats.org/officeDocument/2006/relationships/tags" Target="../tags/tag176.xml"/><Relationship Id="rId5" Type="http://schemas.openxmlformats.org/officeDocument/2006/relationships/tags" Target="../tags/tag170.xml"/><Relationship Id="rId15" Type="http://schemas.openxmlformats.org/officeDocument/2006/relationships/image" Target="../media/image42.jpg"/><Relationship Id="rId10" Type="http://schemas.openxmlformats.org/officeDocument/2006/relationships/tags" Target="../tags/tag175.xml"/><Relationship Id="rId4" Type="http://schemas.openxmlformats.org/officeDocument/2006/relationships/tags" Target="../tags/tag169.xml"/><Relationship Id="rId9" Type="http://schemas.openxmlformats.org/officeDocument/2006/relationships/tags" Target="../tags/tag174.xml"/><Relationship Id="rId14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-圆角矩形 6">
            <a:extLst>
              <a:ext uri="{FF2B5EF4-FFF2-40B4-BE49-F238E27FC236}">
                <a16:creationId xmlns:a16="http://schemas.microsoft.com/office/drawing/2014/main" id="{CA1D04B1-561C-427F-A69C-418146F033E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890216" y="1750488"/>
            <a:ext cx="2646983" cy="26469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PA-AutoShape 2">
            <a:extLst>
              <a:ext uri="{FF2B5EF4-FFF2-40B4-BE49-F238E27FC236}">
                <a16:creationId xmlns:a16="http://schemas.microsoft.com/office/drawing/2014/main" id="{DDF01370-10EF-410F-8B87-ACE304D75DDC}"/>
              </a:ext>
            </a:extLst>
          </p:cNvPr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837235" y="2786976"/>
            <a:ext cx="191688" cy="19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128046FA-F4E0-4BA1-A2BB-1ED170AF322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84541" y="1036899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-圆角矩形 5">
            <a:extLst>
              <a:ext uri="{FF2B5EF4-FFF2-40B4-BE49-F238E27FC236}">
                <a16:creationId xmlns:a16="http://schemas.microsoft.com/office/drawing/2014/main" id="{11A08D04-3124-48C1-9669-36C1BEC4701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174801" y="5311792"/>
            <a:ext cx="715415" cy="71541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PA-圆角矩形 7">
            <a:extLst>
              <a:ext uri="{FF2B5EF4-FFF2-40B4-BE49-F238E27FC236}">
                <a16:creationId xmlns:a16="http://schemas.microsoft.com/office/drawing/2014/main" id="{4C94711A-F1EC-48D3-B3D5-1CC00A21989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453107" y="836166"/>
            <a:ext cx="715415" cy="71541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28E04C6A-65BD-4DAA-9677-E9B4128E044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351568" y="2194391"/>
            <a:ext cx="2203079" cy="2203079"/>
          </a:xfrm>
          <a:prstGeom prst="roundRect">
            <a:avLst/>
          </a:prstGeom>
          <a:solidFill>
            <a:srgbClr val="7030A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A-圆角矩形 17">
            <a:extLst>
              <a:ext uri="{FF2B5EF4-FFF2-40B4-BE49-F238E27FC236}">
                <a16:creationId xmlns:a16="http://schemas.microsoft.com/office/drawing/2014/main" id="{31AF2055-48A7-4C54-A11C-925E241CAAAD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554647" y="2329881"/>
            <a:ext cx="5129502" cy="177574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A-文本框 13">
            <a:extLst>
              <a:ext uri="{FF2B5EF4-FFF2-40B4-BE49-F238E27FC236}">
                <a16:creationId xmlns:a16="http://schemas.microsoft.com/office/drawing/2014/main" id="{73722EF1-500F-4A6B-B673-277906A77619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855519" y="2393638"/>
            <a:ext cx="48285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Lab1</a:t>
            </a: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与样本</a:t>
            </a:r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YARA</a:t>
            </a: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规则编写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" name="PA-圆角矩形 8">
            <a:extLst>
              <a:ext uri="{FF2B5EF4-FFF2-40B4-BE49-F238E27FC236}">
                <a16:creationId xmlns:a16="http://schemas.microsoft.com/office/drawing/2014/main" id="{E9D98FD9-23F9-4849-8ABD-4B3194E83D3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690166" y="4270737"/>
            <a:ext cx="2407535" cy="529731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PA-圆角矩形 18">
            <a:extLst>
              <a:ext uri="{FF2B5EF4-FFF2-40B4-BE49-F238E27FC236}">
                <a16:creationId xmlns:a16="http://schemas.microsoft.com/office/drawing/2014/main" id="{D960B0CF-F4D4-4B1F-B9B3-B3A5012EF2CC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8381243" y="3691758"/>
            <a:ext cx="2918378" cy="210974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PA-文本框 19">
            <a:extLst>
              <a:ext uri="{FF2B5EF4-FFF2-40B4-BE49-F238E27FC236}">
                <a16:creationId xmlns:a16="http://schemas.microsoft.com/office/drawing/2014/main" id="{815E989A-CE85-4769-8F1E-A915BD662E8E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834703" y="3667901"/>
            <a:ext cx="3002238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展示人：史文天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8F1A999-9624-14FB-EEB9-D1FB05A4768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392" y="2542215"/>
            <a:ext cx="1507430" cy="150743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9234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4231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4" grpId="0" animBg="1"/>
      <p:bldP spid="4" grpId="1" animBg="1"/>
      <p:bldP spid="6" grpId="0" animBg="1"/>
      <p:bldP spid="6" grpId="1" animBg="1"/>
      <p:bldP spid="8" grpId="0" animBg="1"/>
      <p:bldP spid="8" grpId="1" animBg="1"/>
      <p:bldP spid="15" grpId="0" animBg="1"/>
      <p:bldP spid="18" grpId="0" animBg="1"/>
      <p:bldP spid="18" grpId="1" animBg="1"/>
      <p:bldP spid="14" grpId="0"/>
      <p:bldP spid="14" grpId="1"/>
      <p:bldP spid="9" grpId="0" animBg="1"/>
      <p:bldP spid="9" grpId="1" animBg="1"/>
      <p:bldP spid="19" grpId="0" animBg="1"/>
      <p:bldP spid="19" grpId="1" animBg="1"/>
      <p:bldP spid="20" grpId="0"/>
      <p:bldP spid="2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962632AD-CE26-4904-87D0-7CB360BB5304}"/>
              </a:ext>
            </a:extLst>
          </p:cNvPr>
          <p:cNvSpPr txBox="1"/>
          <p:nvPr/>
        </p:nvSpPr>
        <p:spPr>
          <a:xfrm>
            <a:off x="1496291" y="1293393"/>
            <a:ext cx="6751782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是否有基于网络的迹象可以用来发现感染机器上的恶意代码？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37B119-F290-423D-8A4D-E17EF0D3CF24}"/>
              </a:ext>
            </a:extLst>
          </p:cNvPr>
          <p:cNvSpPr txBox="1"/>
          <p:nvPr/>
        </p:nvSpPr>
        <p:spPr>
          <a:xfrm>
            <a:off x="1304173" y="1994666"/>
            <a:ext cx="4978400" cy="335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上述对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的分析发现其中包含一个私有子网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IP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地址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127.26.152.13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的字符串。结合其调用的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WS2_32.dll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，猜测该程序可能联网通信。此次的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IP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地址为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127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开头的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IP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为本地地址，在此处表明是用于教学目的，而在现实中却可能指向一个具体的外网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IP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。这是一个很好的基于网络的恶意代码感染迹象，可以用来识别这个恶意代码。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5A870EE-C863-4C33-8E2D-2792DDBFFD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883814" y="947737"/>
            <a:ext cx="3314700" cy="496252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227FD010-501F-44D7-A9A8-8013934E96EB}"/>
              </a:ext>
            </a:extLst>
          </p:cNvPr>
          <p:cNvSpPr/>
          <p:nvPr/>
        </p:nvSpPr>
        <p:spPr>
          <a:xfrm>
            <a:off x="7883814" y="4320656"/>
            <a:ext cx="1329055" cy="7289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Lab1-2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4514B1F3-A93E-4F35-9115-1C8D6A51D275}"/>
              </a:ext>
            </a:extLst>
          </p:cNvPr>
          <p:cNvSpPr txBox="1"/>
          <p:nvPr/>
        </p:nvSpPr>
        <p:spPr>
          <a:xfrm>
            <a:off x="1560945" y="1164085"/>
            <a:ext cx="9033163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Lab01-02.exe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文件上传至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VIRUSTOTAL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进行分析并查看其反馈报告。文件匹配到了已有的反病毒软件特征吗？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4C7A1A-A8A9-499C-B818-C5F7AB0E4D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00659" y="2178462"/>
            <a:ext cx="7190682" cy="404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Lab1-2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761A10D-859A-4C5C-812F-D1AE2F5C9B05}"/>
              </a:ext>
            </a:extLst>
          </p:cNvPr>
          <p:cNvSpPr txBox="1"/>
          <p:nvPr/>
        </p:nvSpPr>
        <p:spPr>
          <a:xfrm>
            <a:off x="1671781" y="1034998"/>
            <a:ext cx="8848437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是否有这个文件被加壳或混淆的任何迹象？如果是这样，这些迹象是什么？如果文件被加壳，请进行脱壳。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8877ABD-E149-412C-91A6-ED420ECCB577}"/>
              </a:ext>
            </a:extLst>
          </p:cNvPr>
          <p:cNvSpPr txBox="1"/>
          <p:nvPr/>
        </p:nvSpPr>
        <p:spPr>
          <a:xfrm>
            <a:off x="1671781" y="1893375"/>
            <a:ext cx="6096000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PEid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打开，发现该文件被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UPX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加壳。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5EAD3E7-51F0-4D4A-B103-55D6A3C0C3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98725" y="2336253"/>
            <a:ext cx="5794548" cy="377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49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64C0B553-3BD7-416E-ACC5-6C79E7EDD3B2}"/>
              </a:ext>
            </a:extLst>
          </p:cNvPr>
          <p:cNvSpPr txBox="1"/>
          <p:nvPr/>
        </p:nvSpPr>
        <p:spPr>
          <a:xfrm>
            <a:off x="1420554" y="1034998"/>
            <a:ext cx="9467273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UPX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工具进行脱壳后，可以看到正常信息，如编译器为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Microsoft Visual C++ 6.0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E4B405F-1D7D-4922-8C54-A95EDCF36C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02385" y="2320175"/>
            <a:ext cx="4793615" cy="255016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924BF44-C421-4E9E-8326-FC4D279B058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2154093"/>
            <a:ext cx="475297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554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Lab1-2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F8ADED4A-F0EF-4194-9B1E-CF89B4BE3615}"/>
              </a:ext>
            </a:extLst>
          </p:cNvPr>
          <p:cNvSpPr txBox="1"/>
          <p:nvPr/>
        </p:nvSpPr>
        <p:spPr>
          <a:xfrm>
            <a:off x="1524000" y="1034998"/>
            <a:ext cx="6096000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有没有任何导入函数能够暗示出这个程序的功能？如果是，是哪些导入函数，他们会告诉你什么？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54B6234-C3FC-4D40-81AB-C3FE642B437E}"/>
              </a:ext>
            </a:extLst>
          </p:cNvPr>
          <p:cNvSpPr txBox="1"/>
          <p:nvPr/>
        </p:nvSpPr>
        <p:spPr>
          <a:xfrm>
            <a:off x="1524000" y="2092546"/>
            <a:ext cx="4137891" cy="2978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Denpendencies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工具分析脱壳后的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文件，看到从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WININET.DLL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导入的函数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InternetOpenA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InternetOpenUrl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表示这个恶意代码会进行联网操作。从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ADVAPI32.DLL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导入的函数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CreateService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表示这个代码会创建一个服务。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629D1F0-28F7-4FE7-8FB6-36C8AD4921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83564" y="1893375"/>
            <a:ext cx="5274310" cy="13652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536F507-52A9-49D6-9D41-4D80D94A937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83564" y="3775999"/>
            <a:ext cx="5274310" cy="129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708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Lab1-2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FCE3F532-7F95-4802-81A3-812C2562803B}"/>
              </a:ext>
            </a:extLst>
          </p:cNvPr>
          <p:cNvSpPr txBox="1"/>
          <p:nvPr/>
        </p:nvSpPr>
        <p:spPr>
          <a:xfrm>
            <a:off x="1588654" y="1127139"/>
            <a:ext cx="8931563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哪些基于主机或基于网络的迹象，可以被用来确定这个恶意代码所感染的机器？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B73B87A-3CDB-4784-A32D-9839F2F5AA6E}"/>
              </a:ext>
            </a:extLst>
          </p:cNvPr>
          <p:cNvSpPr txBox="1"/>
          <p:nvPr/>
        </p:nvSpPr>
        <p:spPr>
          <a:xfrm>
            <a:off x="1177339" y="2064975"/>
            <a:ext cx="5190836" cy="293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Strings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工具检查字符串列表，发现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http://www.malwareanalysisbook.com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，推测可能是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InternetOpenURL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函数中所打开的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URL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。除此之外，还发现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Malservice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字符串，所以应该通过一个名为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Malservice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的服务，并通过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http://www.malwareanalysisbook.com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的网络流量，来检查恶意代码感染的主机。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7026699-6CB9-41B3-AD5F-2B1BA1EFE4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28419" y="1570017"/>
            <a:ext cx="2813108" cy="4764377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A2BD9CA-56CB-4427-B327-AAEB8876C1F8}"/>
              </a:ext>
            </a:extLst>
          </p:cNvPr>
          <p:cNvSpPr/>
          <p:nvPr/>
        </p:nvSpPr>
        <p:spPr>
          <a:xfrm>
            <a:off x="7190480" y="5503531"/>
            <a:ext cx="2813108" cy="4546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60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Lab1-3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D0E2037-2C89-456C-9774-333210935513}"/>
              </a:ext>
            </a:extLst>
          </p:cNvPr>
          <p:cNvSpPr txBox="1"/>
          <p:nvPr/>
        </p:nvSpPr>
        <p:spPr>
          <a:xfrm>
            <a:off x="1394691" y="1034998"/>
            <a:ext cx="9254836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Lab01-03.exe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文件上传至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VIRUSTOTAL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进行分析并查看其反馈报告。文件匹配到了已有的反病毒软件特征吗？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2A5EDC6-5E55-4D94-B38F-1550BC9BE2D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9095" y="2038003"/>
            <a:ext cx="7273810" cy="409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90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Lab1-3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A7DE7657-8122-4B9C-920F-F77F9493AE3F}"/>
              </a:ext>
            </a:extLst>
          </p:cNvPr>
          <p:cNvSpPr txBox="1"/>
          <p:nvPr/>
        </p:nvSpPr>
        <p:spPr>
          <a:xfrm>
            <a:off x="1542472" y="1034998"/>
            <a:ext cx="9458037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是否有这个文件被加壳或混淆的任何迹象？如果是这样，这些迹象是什么？如果文件被加壳，请进行脱壳，如果可能的话。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49F971E-1F1F-4259-90F4-AB8796A0306B}"/>
              </a:ext>
            </a:extLst>
          </p:cNvPr>
          <p:cNvSpPr txBox="1"/>
          <p:nvPr/>
        </p:nvSpPr>
        <p:spPr>
          <a:xfrm>
            <a:off x="1930400" y="1893375"/>
            <a:ext cx="8580582" cy="127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PEid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工具分析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文件，看到加壳类型为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FSG1.0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使用工具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UnpackSDK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脱壳后，正常显示编译工具。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ctr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69A7A13-81F8-4229-8063-888516B947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6766" y="2879777"/>
            <a:ext cx="4733925" cy="294322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5DB48BF-27FB-4A5A-834D-7F0A6FEA2C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1490" y="2879777"/>
            <a:ext cx="4762500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60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Lab1-3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73E3A0D9-CFE6-460F-9700-9F5949CA654F}"/>
              </a:ext>
            </a:extLst>
          </p:cNvPr>
          <p:cNvSpPr txBox="1"/>
          <p:nvPr/>
        </p:nvSpPr>
        <p:spPr>
          <a:xfrm>
            <a:off x="1108364" y="1034998"/>
            <a:ext cx="9975272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有没有任何导入函数能够暗示出这个程序的功能？如果是，是哪些导入函数，他们会告诉你什么？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0A3B86D-7CD0-4F5F-864E-A46C296BA1EF}"/>
              </a:ext>
            </a:extLst>
          </p:cNvPr>
          <p:cNvSpPr txBox="1"/>
          <p:nvPr/>
        </p:nvSpPr>
        <p:spPr>
          <a:xfrm>
            <a:off x="1662545" y="2376564"/>
            <a:ext cx="3426691" cy="2104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Dependencies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工具打开脱壳后的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文件，看到从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ole32.dll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导入了函数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CoCreateInstance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，该函数用于在本机上创建一个对象。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6C4EB70-772E-44F3-9A34-E69F67324AD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16" t="7783" r="7622" b="41130"/>
          <a:stretch/>
        </p:blipFill>
        <p:spPr bwMode="auto">
          <a:xfrm>
            <a:off x="5634182" y="2454564"/>
            <a:ext cx="5539853" cy="1948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4021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Lab1-3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62D12E42-270C-4F3C-927C-F09DEAC92848}"/>
              </a:ext>
            </a:extLst>
          </p:cNvPr>
          <p:cNvSpPr txBox="1"/>
          <p:nvPr/>
        </p:nvSpPr>
        <p:spPr>
          <a:xfrm>
            <a:off x="1627760" y="1172144"/>
            <a:ext cx="8936479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哪些基于主机或基于网络的迹象，可以被用来确定这个恶意代码所感染的机器？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A851805-1B40-49EA-BB03-2A8BE32E78DE}"/>
              </a:ext>
            </a:extLst>
          </p:cNvPr>
          <p:cNvSpPr txBox="1"/>
          <p:nvPr/>
        </p:nvSpPr>
        <p:spPr>
          <a:xfrm>
            <a:off x="1975042" y="2351494"/>
            <a:ext cx="3500582" cy="2104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Strings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工具检查脱壳后的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文件，看到字符串</a:t>
            </a:r>
            <a:r>
              <a:rPr lang="en-US" altLang="zh-CN" sz="1800" b="1" u="sng" dirty="0">
                <a:solidFill>
                  <a:srgbClr val="0563C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2"/>
              </a:rPr>
              <a:t>http://www.malwareanalysisbook.com/ad.html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，推测该文件是用于打开该网站。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569C306-2FA5-4C53-A460-B92A52983EE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66099" y="1615022"/>
            <a:ext cx="2971799" cy="446188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D1E7DDA-6A67-4D0B-B6EC-8B6F23184F60}"/>
              </a:ext>
            </a:extLst>
          </p:cNvPr>
          <p:cNvSpPr/>
          <p:nvPr/>
        </p:nvSpPr>
        <p:spPr>
          <a:xfrm>
            <a:off x="7366099" y="4127313"/>
            <a:ext cx="3118795" cy="4546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593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898397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483416" y="2240791"/>
            <a:ext cx="1225168" cy="789201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sz="138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问题提出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Problem Introduction</a:t>
              </a:r>
              <a:b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70262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23D5F75D-6C93-4E92-A1CE-98F9C21D9261}"/>
              </a:ext>
            </a:extLst>
          </p:cNvPr>
          <p:cNvSpPr txBox="1"/>
          <p:nvPr/>
        </p:nvSpPr>
        <p:spPr>
          <a:xfrm>
            <a:off x="1505526" y="1034998"/>
            <a:ext cx="89592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Lab01-04.exe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文件上传至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VIRUSTOTAL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进行分析并查看其反馈报告。文件匹配到了已有的反病毒软件特征吗？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10407DA-97D5-4DD9-840A-B4529C74A3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29786" y="1748929"/>
            <a:ext cx="7532428" cy="423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22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8AA96C19-B6DE-4A89-8DE3-CDF6846A74E3}"/>
              </a:ext>
            </a:extLst>
          </p:cNvPr>
          <p:cNvSpPr txBox="1"/>
          <p:nvPr/>
        </p:nvSpPr>
        <p:spPr>
          <a:xfrm>
            <a:off x="1459345" y="1102749"/>
            <a:ext cx="9430327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是否有这个文件被加壳或混淆的任何迹象？如果是这样，这些迹象是什么？如果文件被加壳，请进行脱壳，如果可能的话。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BB514E1-732F-458D-B973-1EA3B56782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09516" y="2211242"/>
            <a:ext cx="5529984" cy="347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95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6768B664-89BC-471E-BF48-0771A2351CE6}"/>
              </a:ext>
            </a:extLst>
          </p:cNvPr>
          <p:cNvSpPr txBox="1"/>
          <p:nvPr/>
        </p:nvSpPr>
        <p:spPr>
          <a:xfrm>
            <a:off x="1671782" y="1034998"/>
            <a:ext cx="6096000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这个文件是什么时候编译的？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AA20590-6F24-46F2-BB45-722356B0E9E0}"/>
              </a:ext>
            </a:extLst>
          </p:cNvPr>
          <p:cNvSpPr txBox="1"/>
          <p:nvPr/>
        </p:nvSpPr>
        <p:spPr>
          <a:xfrm>
            <a:off x="1671782" y="1477876"/>
            <a:ext cx="6096000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PE tools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工具打开，看到编译时间为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2019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30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日，该时间和之前的文件相比未免过新，很可能是伪造的。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15FE58F-DAF1-4A8B-8402-1A65E2FFC8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43684" y="2472734"/>
            <a:ext cx="5104631" cy="335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65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1B27414-E4C4-4D1C-9ECA-02DA922C9A23}"/>
              </a:ext>
            </a:extLst>
          </p:cNvPr>
          <p:cNvSpPr txBox="1"/>
          <p:nvPr/>
        </p:nvSpPr>
        <p:spPr>
          <a:xfrm>
            <a:off x="1304173" y="1034998"/>
            <a:ext cx="9954954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有没有任何导入函数能够暗示出这个程序的功能？如果是，是哪些导入函数，他们会告诉你什么？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22394E-DE16-4693-8588-D4534605E3B6}"/>
              </a:ext>
            </a:extLst>
          </p:cNvPr>
          <p:cNvSpPr txBox="1"/>
          <p:nvPr/>
        </p:nvSpPr>
        <p:spPr>
          <a:xfrm>
            <a:off x="1158168" y="1753316"/>
            <a:ext cx="5455068" cy="418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ADVAPI32.DLL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导入的函数，表示程序做了一些与权限有关的事情，试图访问使用了特殊权限进行保护的文件。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的导入函数告诉我们这个程序从资源节中装载数据（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LoadResource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FindResource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SizeofResource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），并写一个文件到磁盘上（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CreateFile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WritFile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），接着执行一个磁盘上的文件（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WinExec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）。因为它调用了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GetWindowDirectory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函数，可以猜测这个程序将文件写入到了系统目录。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99EF86D-FEB8-4196-9E79-7623E5EF8899}"/>
              </a:ext>
            </a:extLst>
          </p:cNvPr>
          <p:cNvPicPr/>
          <p:nvPr/>
        </p:nvPicPr>
        <p:blipFill rotWithShape="1">
          <a:blip r:embed="rId2"/>
          <a:srcRect l="74166" t="37051"/>
          <a:stretch/>
        </p:blipFill>
        <p:spPr>
          <a:xfrm>
            <a:off x="7121235" y="1505723"/>
            <a:ext cx="3177310" cy="159673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8BFD4A7-0078-4A2C-9C0C-5A2301CAB926}"/>
              </a:ext>
            </a:extLst>
          </p:cNvPr>
          <p:cNvPicPr/>
          <p:nvPr/>
        </p:nvPicPr>
        <p:blipFill rotWithShape="1">
          <a:blip r:embed="rId3"/>
          <a:srcRect l="66286" t="23437" r="1"/>
          <a:stretch/>
        </p:blipFill>
        <p:spPr>
          <a:xfrm>
            <a:off x="6876471" y="2789381"/>
            <a:ext cx="3666837" cy="358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27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592A5854-B5BF-4639-822C-61201DDB4122}"/>
              </a:ext>
            </a:extLst>
          </p:cNvPr>
          <p:cNvSpPr txBox="1"/>
          <p:nvPr/>
        </p:nvSpPr>
        <p:spPr>
          <a:xfrm>
            <a:off x="1304172" y="1145612"/>
            <a:ext cx="9160627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哪些基于主机或基于网络的迹象，可以被用来确定这个恶意代码所感染的机器？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9F3473C-6B0D-489C-935F-678A86F4B6C7}"/>
              </a:ext>
            </a:extLst>
          </p:cNvPr>
          <p:cNvSpPr txBox="1"/>
          <p:nvPr/>
        </p:nvSpPr>
        <p:spPr>
          <a:xfrm>
            <a:off x="1177339" y="1995773"/>
            <a:ext cx="5597236" cy="335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Strings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工具检查字符串，出现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\system32\wupdmgrd.exe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Windows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升级管理器），结合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GetWindowDirectory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函数调用，表明恶意代码在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C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Windows\system32\wupdmgrd.exe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位置创建或修改一个文件。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而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www.malwareanalysisbook.com/updater.exe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很可能是要下载的恶意代码的存储位置，或者是伪装成这个文件。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031296-7053-4F0B-9650-05F3B266B1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76175" y="1588490"/>
            <a:ext cx="3921134" cy="4787937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5397371-3FDA-47A8-84DB-BB29038626C8}"/>
              </a:ext>
            </a:extLst>
          </p:cNvPr>
          <p:cNvSpPr/>
          <p:nvPr/>
        </p:nvSpPr>
        <p:spPr>
          <a:xfrm>
            <a:off x="6774575" y="5712388"/>
            <a:ext cx="4133570" cy="4428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68A0201-5821-4CC2-9CAE-E3AE0856DA5A}"/>
              </a:ext>
            </a:extLst>
          </p:cNvPr>
          <p:cNvSpPr/>
          <p:nvPr/>
        </p:nvSpPr>
        <p:spPr>
          <a:xfrm>
            <a:off x="6876175" y="2041808"/>
            <a:ext cx="1759825" cy="9600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877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84D0E67-B618-4B98-9F75-46C6931BE90F}"/>
              </a:ext>
            </a:extLst>
          </p:cNvPr>
          <p:cNvSpPr txBox="1"/>
          <p:nvPr/>
        </p:nvSpPr>
        <p:spPr>
          <a:xfrm>
            <a:off x="1304173" y="1034998"/>
            <a:ext cx="9437718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这个文件在资源段中包含一个资源，使用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Resource Hacker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工具来检查资源，然后抽取资源，资源中你能发现什么吗？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5F5885F-7692-42C0-8508-E50892294686}"/>
              </a:ext>
            </a:extLst>
          </p:cNvPr>
          <p:cNvSpPr txBox="1"/>
          <p:nvPr/>
        </p:nvSpPr>
        <p:spPr>
          <a:xfrm>
            <a:off x="1264149" y="1864296"/>
            <a:ext cx="8369377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Resource Hacker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工具来检查资源，发现资源段中还有一个可执行文件，并且有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文件头的特征。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87F7041-66F1-4479-9275-4EB92C31BE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68352" y="2722673"/>
            <a:ext cx="6455295" cy="358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603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Lab1-4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7221F32-76E3-4C31-8234-E8682802E99C}"/>
              </a:ext>
            </a:extLst>
          </p:cNvPr>
          <p:cNvSpPr txBox="1"/>
          <p:nvPr/>
        </p:nvSpPr>
        <p:spPr>
          <a:xfrm>
            <a:off x="1514763" y="2044026"/>
            <a:ext cx="3546764" cy="2104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将其提取出来用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Dependencies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工具分析，看到其调用了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URLDownloadToFileA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函数和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WinExec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函数，可能是试图下载并执行某个恶意文件。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1266FDC-B6C2-471A-A44C-F33FFC852E2E}"/>
              </a:ext>
            </a:extLst>
          </p:cNvPr>
          <p:cNvPicPr/>
          <p:nvPr/>
        </p:nvPicPr>
        <p:blipFill rotWithShape="1">
          <a:blip r:embed="rId2"/>
          <a:srcRect l="68631" t="43409"/>
          <a:stretch/>
        </p:blipFill>
        <p:spPr>
          <a:xfrm>
            <a:off x="5890405" y="1574800"/>
            <a:ext cx="4445453" cy="152166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A9A08BB-F791-4514-8405-D7C7EC0D8C50}"/>
              </a:ext>
            </a:extLst>
          </p:cNvPr>
          <p:cNvPicPr/>
          <p:nvPr/>
        </p:nvPicPr>
        <p:blipFill rotWithShape="1">
          <a:blip r:embed="rId3"/>
          <a:srcRect l="65958" t="42836"/>
          <a:stretch/>
        </p:blipFill>
        <p:spPr>
          <a:xfrm>
            <a:off x="5892799" y="3761537"/>
            <a:ext cx="4443059" cy="152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08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Yara</a:t>
              </a:r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规则编写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E995F69-B0FA-43E9-A738-14BAB97C672B}"/>
              </a:ext>
            </a:extLst>
          </p:cNvPr>
          <p:cNvSpPr txBox="1"/>
          <p:nvPr/>
        </p:nvSpPr>
        <p:spPr>
          <a:xfrm>
            <a:off x="692727" y="1034998"/>
            <a:ext cx="8414327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26670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作为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文件，上述文件均满足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filesize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&lt;10MB and uint16(0)==0x5A4D and uint16(uint16(0x3C))==0x00004550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的条件，因此将其作为全局规则。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754C154-9792-4B53-BF1F-AEBC6176A6B1}"/>
              </a:ext>
            </a:extLst>
          </p:cNvPr>
          <p:cNvSpPr txBox="1"/>
          <p:nvPr/>
        </p:nvSpPr>
        <p:spPr>
          <a:xfrm>
            <a:off x="1487055" y="20052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kern="0" dirty="0">
                <a:effectLst/>
                <a:latin typeface="宋体" panose="02010600030101010101" pitchFamily="2" charset="-122"/>
                <a:cs typeface="宋体" panose="02010600030101010101" pitchFamily="2" charset="-122"/>
              </a:rPr>
              <a:t>Lab01-01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90B8DAC-32C3-415A-A915-DFF97A418563}"/>
              </a:ext>
            </a:extLst>
          </p:cNvPr>
          <p:cNvSpPr txBox="1"/>
          <p:nvPr/>
        </p:nvSpPr>
        <p:spPr>
          <a:xfrm>
            <a:off x="1487055" y="2293485"/>
            <a:ext cx="9217890" cy="127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文件调用了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Lab01-01.dll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和“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kerne132.dll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”等特有的动态链接库，可以作为检测特征。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dll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文件调用了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sleep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CreateProcessA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等函数，可以作为检测特征。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41801E-656F-4E42-A320-8190509E3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329" y="3695068"/>
            <a:ext cx="4706007" cy="20672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30969EE-CAE5-4D28-AB98-BA16FA812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524" y="3685541"/>
            <a:ext cx="4696480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811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Yara</a:t>
              </a:r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规则编写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81551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Lab1-2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1477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E22246-4BEA-4D8E-865D-2A285D6F54B4}"/>
              </a:ext>
            </a:extLst>
          </p:cNvPr>
          <p:cNvCxnSpPr/>
          <p:nvPr/>
        </p:nvCxnSpPr>
        <p:spPr>
          <a:xfrm>
            <a:off x="1388526" y="3022600"/>
            <a:ext cx="919481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8F1CE5C2-0BBB-419A-9A7F-1CD0F93FA470}"/>
              </a:ext>
            </a:extLst>
          </p:cNvPr>
          <p:cNvSpPr txBox="1"/>
          <p:nvPr/>
        </p:nvSpPr>
        <p:spPr>
          <a:xfrm>
            <a:off x="1596332" y="1610420"/>
            <a:ext cx="7265151" cy="13088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完成教材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Lab1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的实验内容，编写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Lab1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样本的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Yara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引擎规则，并测试规则的执行效率。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539E35E-5E38-44ED-9A63-0B9D41FB3D96}"/>
              </a:ext>
            </a:extLst>
          </p:cNvPr>
          <p:cNvSpPr txBox="1"/>
          <p:nvPr/>
        </p:nvSpPr>
        <p:spPr>
          <a:xfrm>
            <a:off x="1221435" y="4031656"/>
            <a:ext cx="9599457" cy="13088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使用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PEView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、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Yara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等恶意代码检测工具分析样例代码，回答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Lab1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中问题，编写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Yara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规则，达到检测出样例代码的效果。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D10592F-35EE-4651-9C5D-6F44BE77DC0B}"/>
              </a:ext>
            </a:extLst>
          </p:cNvPr>
          <p:cNvGrpSpPr/>
          <p:nvPr/>
        </p:nvGrpSpPr>
        <p:grpSpPr>
          <a:xfrm>
            <a:off x="1652743" y="1036246"/>
            <a:ext cx="2421160" cy="584775"/>
            <a:chOff x="4793877" y="1513646"/>
            <a:chExt cx="2421160" cy="584775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EEDC8F4-010A-45B3-933A-A3DE6CFE2056}"/>
                </a:ext>
              </a:extLst>
            </p:cNvPr>
            <p:cNvSpPr txBox="1"/>
            <p:nvPr/>
          </p:nvSpPr>
          <p:spPr>
            <a:xfrm>
              <a:off x="4793877" y="1513646"/>
              <a:ext cx="242116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实验目的</a:t>
              </a: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4FA5F2B8-10E7-4373-B151-CFEAFDDF9EB5}"/>
                </a:ext>
              </a:extLst>
            </p:cNvPr>
            <p:cNvSpPr/>
            <p:nvPr/>
          </p:nvSpPr>
          <p:spPr>
            <a:xfrm>
              <a:off x="4793877" y="172854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45CE964-78AD-4E6E-B9BF-B7883BDB94C7}"/>
              </a:ext>
            </a:extLst>
          </p:cNvPr>
          <p:cNvGrpSpPr/>
          <p:nvPr/>
        </p:nvGrpSpPr>
        <p:grpSpPr>
          <a:xfrm>
            <a:off x="1654334" y="3446881"/>
            <a:ext cx="2355718" cy="584775"/>
            <a:chOff x="5885392" y="4025071"/>
            <a:chExt cx="2355718" cy="584775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4091B5D-0C8F-4741-84AF-57B918246A7B}"/>
                </a:ext>
              </a:extLst>
            </p:cNvPr>
            <p:cNvSpPr txBox="1"/>
            <p:nvPr/>
          </p:nvSpPr>
          <p:spPr>
            <a:xfrm>
              <a:off x="5947651" y="4025071"/>
              <a:ext cx="22934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实验原理</a:t>
              </a: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E3E5185F-9438-4542-913E-8B5975207DC1}"/>
                </a:ext>
              </a:extLst>
            </p:cNvPr>
            <p:cNvSpPr/>
            <p:nvPr/>
          </p:nvSpPr>
          <p:spPr>
            <a:xfrm>
              <a:off x="5885392" y="4229251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2560C4-90DA-4E7E-9747-0B00965A03D3}"/>
              </a:ext>
            </a:extLst>
          </p:cNvPr>
          <p:cNvGrpSpPr/>
          <p:nvPr/>
        </p:nvGrpSpPr>
        <p:grpSpPr>
          <a:xfrm>
            <a:off x="1221435" y="2816008"/>
            <a:ext cx="213360" cy="211962"/>
            <a:chOff x="1207666" y="863589"/>
            <a:chExt cx="213360" cy="211962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C5D3942E-0322-4EA6-8FDD-D8D72175283F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356706D7-A38B-4E0E-92D7-BCBAEAA7808B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096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700000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51" presetClass="path" presetSubtype="0" ac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E-6 4.81481E-6 C -0.03919 0.03842 -0.04349 0.25023 -0.03906 0.5872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18" y="2935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1184626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668294" y="2268830"/>
            <a:ext cx="1225168" cy="761162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模型分析</a:t>
              </a: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Model Analysis</a:t>
              </a: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188907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75D4094B-CD8E-4228-AC0E-197F0A0DDBBF}"/>
              </a:ext>
            </a:extLst>
          </p:cNvPr>
          <p:cNvGrpSpPr/>
          <p:nvPr/>
        </p:nvGrpSpPr>
        <p:grpSpPr>
          <a:xfrm>
            <a:off x="6200065" y="3002430"/>
            <a:ext cx="213360" cy="211962"/>
            <a:chOff x="1207666" y="863589"/>
            <a:chExt cx="213360" cy="211962"/>
          </a:xfrm>
        </p:grpSpPr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2C32ABD9-8182-4027-847F-6A3C8B3708E7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5FA460FC-17A8-4A31-BE4B-9C9BE434A648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08E68C3E-6120-477F-B3A3-02252530BE6D}"/>
              </a:ext>
            </a:extLst>
          </p:cNvPr>
          <p:cNvGrpSpPr/>
          <p:nvPr/>
        </p:nvGrpSpPr>
        <p:grpSpPr>
          <a:xfrm>
            <a:off x="2962494" y="3002430"/>
            <a:ext cx="213360" cy="211962"/>
            <a:chOff x="1207666" y="863589"/>
            <a:chExt cx="213360" cy="211962"/>
          </a:xfrm>
        </p:grpSpPr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C8D8F8B5-C59A-46D3-B8B1-0060FBA07772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5CAF5B81-45A6-4985-911C-E2296A6B8E7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5106E29-4970-4C56-B421-7DA59A0559C3}"/>
              </a:ext>
            </a:extLst>
          </p:cNvPr>
          <p:cNvGrpSpPr/>
          <p:nvPr/>
        </p:nvGrpSpPr>
        <p:grpSpPr>
          <a:xfrm>
            <a:off x="8219728" y="2213409"/>
            <a:ext cx="2102564" cy="1917340"/>
            <a:chOff x="8219728" y="2213409"/>
            <a:chExt cx="2102564" cy="1917340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4311BBA5-81D7-4AF1-9261-16E23832A70C}"/>
                </a:ext>
              </a:extLst>
            </p:cNvPr>
            <p:cNvSpPr/>
            <p:nvPr/>
          </p:nvSpPr>
          <p:spPr>
            <a:xfrm rot="2700000">
              <a:off x="8323218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827AE5B5-09A5-402F-874F-E55DA0E75696}"/>
                </a:ext>
              </a:extLst>
            </p:cNvPr>
            <p:cNvGrpSpPr/>
            <p:nvPr/>
          </p:nvGrpSpPr>
          <p:grpSpPr>
            <a:xfrm>
              <a:off x="8219728" y="2309821"/>
              <a:ext cx="2102564" cy="1263616"/>
              <a:chOff x="1965027" y="2306230"/>
              <a:chExt cx="2102564" cy="1263616"/>
            </a:xfrm>
          </p:grpSpPr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83060018-24E1-4C82-B2C3-E13D05691845}"/>
                  </a:ext>
                </a:extLst>
              </p:cNvPr>
              <p:cNvSpPr txBox="1"/>
              <p:nvPr/>
            </p:nvSpPr>
            <p:spPr>
              <a:xfrm>
                <a:off x="2469831" y="2306230"/>
                <a:ext cx="12661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噪声（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Noising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38789B3A-C489-4C3D-B78C-D39CF5618AF3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Adaptive Noising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（自适应噪声）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301527C7-B462-4133-A528-2F379A99B82A}"/>
              </a:ext>
            </a:extLst>
          </p:cNvPr>
          <p:cNvGrpSpPr/>
          <p:nvPr/>
        </p:nvGrpSpPr>
        <p:grpSpPr>
          <a:xfrm>
            <a:off x="5090160" y="2213409"/>
            <a:ext cx="2102564" cy="1917340"/>
            <a:chOff x="5090160" y="2213409"/>
            <a:chExt cx="2102564" cy="1917340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9322D7A-AAC6-4B7F-9008-7A3A972A6A91}"/>
                </a:ext>
              </a:extLst>
            </p:cNvPr>
            <p:cNvSpPr/>
            <p:nvPr/>
          </p:nvSpPr>
          <p:spPr>
            <a:xfrm rot="2700000">
              <a:off x="5190429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9FEBD03E-6F00-486F-AEC3-14FE02E76B45}"/>
                </a:ext>
              </a:extLst>
            </p:cNvPr>
            <p:cNvGrpSpPr/>
            <p:nvPr/>
          </p:nvGrpSpPr>
          <p:grpSpPr>
            <a:xfrm>
              <a:off x="5090160" y="2268855"/>
              <a:ext cx="2102564" cy="1302256"/>
              <a:chOff x="1965027" y="2267590"/>
              <a:chExt cx="2102564" cy="130225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63EC1F35-E706-4E98-A277-8DF3C230A77D}"/>
                  </a:ext>
                </a:extLst>
              </p:cNvPr>
              <p:cNvSpPr txBox="1"/>
              <p:nvPr/>
            </p:nvSpPr>
            <p:spPr>
              <a:xfrm>
                <a:off x="2333793" y="2267590"/>
                <a:ext cx="14781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剪切（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Clipping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799E207-64C5-47FB-A6A0-6433B6F67BE4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Adaptive Clipping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（自适应剪裁）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1BCB8BDD-DABF-4A4E-BF2A-DF498471B6C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8100000">
            <a:off x="1917468" y="2100134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A-圆角矩形 22">
            <a:extLst>
              <a:ext uri="{FF2B5EF4-FFF2-40B4-BE49-F238E27FC236}">
                <a16:creationId xmlns:a16="http://schemas.microsoft.com/office/drawing/2014/main" id="{5AC7F663-F027-47F3-8758-22D0DDBB0A4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2700000">
            <a:off x="8183874" y="2072497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91B26269-76FC-4EDA-B8B6-F5DB6E014C2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2700000">
            <a:off x="5068007" y="2072497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DAF13D8-EA99-4BA3-8424-4EDF99705E3B}"/>
              </a:ext>
            </a:extLst>
          </p:cNvPr>
          <p:cNvGrpSpPr/>
          <p:nvPr/>
        </p:nvGrpSpPr>
        <p:grpSpPr>
          <a:xfrm>
            <a:off x="1965027" y="2213407"/>
            <a:ext cx="2102564" cy="1917338"/>
            <a:chOff x="1965027" y="2213407"/>
            <a:chExt cx="2102564" cy="1917338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2879C3A8-B103-4214-B693-B1B99B2A3912}"/>
                </a:ext>
              </a:extLst>
            </p:cNvPr>
            <p:cNvSpPr/>
            <p:nvPr/>
          </p:nvSpPr>
          <p:spPr>
            <a:xfrm rot="8100000">
              <a:off x="2057639" y="2213407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AD21463-8E8C-4B7E-95E7-8A1FD710EA9D}"/>
                </a:ext>
              </a:extLst>
            </p:cNvPr>
            <p:cNvGrpSpPr/>
            <p:nvPr/>
          </p:nvGrpSpPr>
          <p:grpSpPr>
            <a:xfrm>
              <a:off x="1965027" y="2268856"/>
              <a:ext cx="2102564" cy="1300990"/>
              <a:chOff x="1965027" y="2268856"/>
              <a:chExt cx="2102564" cy="1300990"/>
            </a:xfrm>
          </p:grpSpPr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70DEDA8B-4598-44E7-9EDA-8B547E22CD10}"/>
                  </a:ext>
                </a:extLst>
              </p:cNvPr>
              <p:cNvSpPr txBox="1"/>
              <p:nvPr/>
            </p:nvSpPr>
            <p:spPr>
              <a:xfrm>
                <a:off x="2215268" y="2268856"/>
                <a:ext cx="16501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过滤（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Filtering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2EC3FED-3AA7-4B97-BAF5-CFD23D0BC2D0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Dynamic Model Filtering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（动态模型过滤）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sp>
        <p:nvSpPr>
          <p:cNvPr id="27" name="PA-圆角矩形 26">
            <a:extLst>
              <a:ext uri="{FF2B5EF4-FFF2-40B4-BE49-F238E27FC236}">
                <a16:creationId xmlns:a16="http://schemas.microsoft.com/office/drawing/2014/main" id="{18259517-C734-4295-8F8A-217E99D053D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591883" y="5353388"/>
            <a:ext cx="668911" cy="668911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0F87D434-FA7A-427F-B1F2-62345976329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058045" y="5039360"/>
            <a:ext cx="314028" cy="3140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78DBD942-70C2-4C2D-A08B-0BB9BEBC47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926124" y="105490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7DD61265-C676-467A-8229-59CB518BEC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796279" y="833460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PA-圆角矩形 30">
            <a:extLst>
              <a:ext uri="{FF2B5EF4-FFF2-40B4-BE49-F238E27FC236}">
                <a16:creationId xmlns:a16="http://schemas.microsoft.com/office/drawing/2014/main" id="{5D2FDF9C-C1C9-4DAE-B26F-CA4A907A618A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090160" y="4725332"/>
            <a:ext cx="170634" cy="19897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-圆角矩形 31">
            <a:extLst>
              <a:ext uri="{FF2B5EF4-FFF2-40B4-BE49-F238E27FC236}">
                <a16:creationId xmlns:a16="http://schemas.microsoft.com/office/drawing/2014/main" id="{F006CEDF-A2BE-4C0E-B5AB-D8FADA599CE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0059724" y="993012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-圆角矩形 32">
            <a:extLst>
              <a:ext uri="{FF2B5EF4-FFF2-40B4-BE49-F238E27FC236}">
                <a16:creationId xmlns:a16="http://schemas.microsoft.com/office/drawing/2014/main" id="{0A03C853-EE31-41BE-AD91-08798089C3AF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0637652" y="321965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3749E879-1F97-4266-89B0-A3F2C1FB406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1343417" y="70003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0F29B29E-6229-4776-95D7-A00CDF5EDD77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0786086" y="657672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圆角矩形 35">
            <a:extLst>
              <a:ext uri="{FF2B5EF4-FFF2-40B4-BE49-F238E27FC236}">
                <a16:creationId xmlns:a16="http://schemas.microsoft.com/office/drawing/2014/main" id="{4BBFD16F-83FF-4012-99DD-67D6D2A2CA4C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662556" y="5901204"/>
            <a:ext cx="591058" cy="6208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圆角矩形 36">
            <a:extLst>
              <a:ext uri="{FF2B5EF4-FFF2-40B4-BE49-F238E27FC236}">
                <a16:creationId xmlns:a16="http://schemas.microsoft.com/office/drawing/2014/main" id="{81D2B067-6B0C-47C2-8AC0-7E643A21D958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502200" y="6096656"/>
            <a:ext cx="296828" cy="2968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PA-圆角矩形 37">
            <a:extLst>
              <a:ext uri="{FF2B5EF4-FFF2-40B4-BE49-F238E27FC236}">
                <a16:creationId xmlns:a16="http://schemas.microsoft.com/office/drawing/2014/main" id="{4A337C42-0F95-4309-ACCA-FB375CB29EDE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2261656" y="6096655"/>
            <a:ext cx="258024" cy="29682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PA-圆角矩形 38">
            <a:extLst>
              <a:ext uri="{FF2B5EF4-FFF2-40B4-BE49-F238E27FC236}">
                <a16:creationId xmlns:a16="http://schemas.microsoft.com/office/drawing/2014/main" id="{52A83072-DB99-40CC-8CF7-DB5415DA32E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2867895" y="5262950"/>
            <a:ext cx="497770" cy="49777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3A330B1-4DE4-4166-9CC2-8FCCA7970594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BC705468-A605-4090-9DAF-237608E0F93C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id="{3DD6AAE6-7752-4CB7-88C2-5E13994BA30E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654C22CE-59C2-496D-B598-70C287E6957F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D95E7B05-CC54-493F-A853-E3B338F3A4F9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模型组成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2884699-5DFA-4BEC-8CCE-D13D269D61EE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136A69FD-B86E-4593-8837-77CBDDBAAD0D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B686100A-BEB5-4EDA-A82B-B7D7F10C459E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186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63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58" presetClass="path" presetSubtype="0" accel="66000" fill="hold" nodeType="withEffect" p14:presetBounceEnd="38000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-2.08333E-6 -2.96296E-6 C 0.0336 0.0132 0.1444 0.05602 0.15755 0.34283 " pathEditMode="relative" rAng="0" ptsTypes="AA" p14:bounceEnd="38000">
                                          <p:cBhvr>
                                            <p:cTn id="9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78" y="17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1" presetClass="exit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58" presetClass="path" presetSubtype="0" accel="67000" fill="hold" nodeType="withEffect" p14:presetBounceEnd="37000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-4.16667E-6 2.96296E-6 C 0.11055 -0.26644 0.20183 -0.15648 0.26433 -0.00533 " pathEditMode="relative" rAng="0" ptsTypes="AA" p14:bounceEnd="37000">
                                          <p:cBhvr>
                                            <p:cTn id="98" dur="6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216" y="-80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1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58" presetClass="path" presetSubtype="0" accel="36000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Motion origin="layout" path="M 4.375E-6 4.81481E-6 C 0.05117 -0.15741 0.15872 -0.26019 0.25 0.00648 " pathEditMode="relative" rAng="0" ptsTypes="AA">
                                          <p:cBhvr>
                                            <p:cTn id="104" dur="6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-7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10" presetClass="exit" presetSubtype="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6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33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63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58" presetClass="path" presetSubtype="0" accel="6600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-2.08333E-6 -2.96296E-6 C 0.0336 0.0132 0.1444 0.05602 0.15755 0.34283 " pathEditMode="relative" rAng="0" ptsTypes="AA">
                                          <p:cBhvr>
                                            <p:cTn id="9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78" y="17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1" presetClass="exit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58" presetClass="path" presetSubtype="0" accel="6700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-4.16667E-6 2.96296E-6 C 0.11055 -0.26644 0.20183 -0.15648 0.26433 -0.00533 " pathEditMode="relative" rAng="0" ptsTypes="AA">
                                          <p:cBhvr>
                                            <p:cTn id="98" dur="6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216" y="-80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1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58" presetClass="path" presetSubtype="0" accel="36000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Motion origin="layout" path="M 4.375E-6 4.81481E-6 C 0.05117 -0.15741 0.15872 -0.26019 0.25 0.00648 " pathEditMode="relative" rAng="0" ptsTypes="AA">
                                          <p:cBhvr>
                                            <p:cTn id="104" dur="6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-7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10" presetClass="exit" presetSubtype="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6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33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75D4094B-CD8E-4228-AC0E-197F0A0DDBBF}"/>
              </a:ext>
            </a:extLst>
          </p:cNvPr>
          <p:cNvGrpSpPr/>
          <p:nvPr/>
        </p:nvGrpSpPr>
        <p:grpSpPr>
          <a:xfrm>
            <a:off x="6200065" y="3002430"/>
            <a:ext cx="213360" cy="211962"/>
            <a:chOff x="1207666" y="863589"/>
            <a:chExt cx="213360" cy="211962"/>
          </a:xfrm>
        </p:grpSpPr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2C32ABD9-8182-4027-847F-6A3C8B3708E7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5FA460FC-17A8-4A31-BE4B-9C9BE434A648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08E68C3E-6120-477F-B3A3-02252530BE6D}"/>
              </a:ext>
            </a:extLst>
          </p:cNvPr>
          <p:cNvGrpSpPr/>
          <p:nvPr/>
        </p:nvGrpSpPr>
        <p:grpSpPr>
          <a:xfrm>
            <a:off x="2962494" y="3002430"/>
            <a:ext cx="213360" cy="211962"/>
            <a:chOff x="1207666" y="863589"/>
            <a:chExt cx="213360" cy="211962"/>
          </a:xfrm>
        </p:grpSpPr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C8D8F8B5-C59A-46D3-B8B1-0060FBA07772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5CAF5B81-45A6-4985-911C-E2296A6B8E7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5106E29-4970-4C56-B421-7DA59A0559C3}"/>
              </a:ext>
            </a:extLst>
          </p:cNvPr>
          <p:cNvGrpSpPr/>
          <p:nvPr/>
        </p:nvGrpSpPr>
        <p:grpSpPr>
          <a:xfrm>
            <a:off x="8219728" y="2213409"/>
            <a:ext cx="2102564" cy="1917340"/>
            <a:chOff x="8219728" y="2213409"/>
            <a:chExt cx="2102564" cy="1917340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4311BBA5-81D7-4AF1-9261-16E23832A70C}"/>
                </a:ext>
              </a:extLst>
            </p:cNvPr>
            <p:cNvSpPr/>
            <p:nvPr/>
          </p:nvSpPr>
          <p:spPr>
            <a:xfrm rot="2700000">
              <a:off x="8323218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827AE5B5-09A5-402F-874F-E55DA0E75696}"/>
                </a:ext>
              </a:extLst>
            </p:cNvPr>
            <p:cNvGrpSpPr/>
            <p:nvPr/>
          </p:nvGrpSpPr>
          <p:grpSpPr>
            <a:xfrm>
              <a:off x="8219728" y="2309821"/>
              <a:ext cx="2102564" cy="1263616"/>
              <a:chOff x="1965027" y="2306230"/>
              <a:chExt cx="2102564" cy="1263616"/>
            </a:xfrm>
          </p:grpSpPr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83060018-24E1-4C82-B2C3-E13D05691845}"/>
                  </a:ext>
                </a:extLst>
              </p:cNvPr>
              <p:cNvSpPr txBox="1"/>
              <p:nvPr/>
            </p:nvSpPr>
            <p:spPr>
              <a:xfrm>
                <a:off x="2469831" y="2306230"/>
                <a:ext cx="12661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噪声（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Noising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38789B3A-C489-4C3D-B78C-D39CF5618AF3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Adaptive Noising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（自适应噪声）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301527C7-B462-4133-A528-2F379A99B82A}"/>
              </a:ext>
            </a:extLst>
          </p:cNvPr>
          <p:cNvGrpSpPr/>
          <p:nvPr/>
        </p:nvGrpSpPr>
        <p:grpSpPr>
          <a:xfrm>
            <a:off x="5090160" y="2213409"/>
            <a:ext cx="2102564" cy="1917340"/>
            <a:chOff x="5090160" y="2213409"/>
            <a:chExt cx="2102564" cy="1917340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9322D7A-AAC6-4B7F-9008-7A3A972A6A91}"/>
                </a:ext>
              </a:extLst>
            </p:cNvPr>
            <p:cNvSpPr/>
            <p:nvPr/>
          </p:nvSpPr>
          <p:spPr>
            <a:xfrm rot="2700000">
              <a:off x="5190429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9FEBD03E-6F00-486F-AEC3-14FE02E76B45}"/>
                </a:ext>
              </a:extLst>
            </p:cNvPr>
            <p:cNvGrpSpPr/>
            <p:nvPr/>
          </p:nvGrpSpPr>
          <p:grpSpPr>
            <a:xfrm>
              <a:off x="5090160" y="2268855"/>
              <a:ext cx="2102564" cy="1302256"/>
              <a:chOff x="1965027" y="2267590"/>
              <a:chExt cx="2102564" cy="130225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63EC1F35-E706-4E98-A277-8DF3C230A77D}"/>
                  </a:ext>
                </a:extLst>
              </p:cNvPr>
              <p:cNvSpPr txBox="1"/>
              <p:nvPr/>
            </p:nvSpPr>
            <p:spPr>
              <a:xfrm>
                <a:off x="2333793" y="2267590"/>
                <a:ext cx="14781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剪切（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Clipping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799E207-64C5-47FB-A6A0-6433B6F67BE4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Adaptive Clipping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（自适应剪裁）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1BCB8BDD-DABF-4A4E-BF2A-DF498471B6C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8100000">
            <a:off x="1912022" y="2080948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A-圆角矩形 22">
            <a:extLst>
              <a:ext uri="{FF2B5EF4-FFF2-40B4-BE49-F238E27FC236}">
                <a16:creationId xmlns:a16="http://schemas.microsoft.com/office/drawing/2014/main" id="{5AC7F663-F027-47F3-8758-22D0DDBB0A4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2700000">
            <a:off x="8172167" y="2080947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91B26269-76FC-4EDA-B8B6-F5DB6E014C2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2700000">
            <a:off x="5036340" y="2115552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DAF13D8-EA99-4BA3-8424-4EDF99705E3B}"/>
              </a:ext>
            </a:extLst>
          </p:cNvPr>
          <p:cNvGrpSpPr/>
          <p:nvPr/>
        </p:nvGrpSpPr>
        <p:grpSpPr>
          <a:xfrm>
            <a:off x="1965027" y="2213407"/>
            <a:ext cx="2102564" cy="1917338"/>
            <a:chOff x="1965027" y="2213407"/>
            <a:chExt cx="2102564" cy="1917338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2879C3A8-B103-4214-B693-B1B99B2A3912}"/>
                </a:ext>
              </a:extLst>
            </p:cNvPr>
            <p:cNvSpPr/>
            <p:nvPr/>
          </p:nvSpPr>
          <p:spPr>
            <a:xfrm rot="8100000">
              <a:off x="2057639" y="2213407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AD21463-8E8C-4B7E-95E7-8A1FD710EA9D}"/>
                </a:ext>
              </a:extLst>
            </p:cNvPr>
            <p:cNvGrpSpPr/>
            <p:nvPr/>
          </p:nvGrpSpPr>
          <p:grpSpPr>
            <a:xfrm>
              <a:off x="1965027" y="2268856"/>
              <a:ext cx="2102564" cy="1300990"/>
              <a:chOff x="1965027" y="2268856"/>
              <a:chExt cx="2102564" cy="1300990"/>
            </a:xfrm>
          </p:grpSpPr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70DEDA8B-4598-44E7-9EDA-8B547E22CD10}"/>
                  </a:ext>
                </a:extLst>
              </p:cNvPr>
              <p:cNvSpPr txBox="1"/>
              <p:nvPr/>
            </p:nvSpPr>
            <p:spPr>
              <a:xfrm>
                <a:off x="2215268" y="2268856"/>
                <a:ext cx="16501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过滤（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Filtering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2EC3FED-3AA7-4B97-BAF5-CFD23D0BC2D0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Dynamic Model Filtering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（动态模型过滤）</a:t>
                </a:r>
                <a:endPara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</p:grpSp>
      <p:sp>
        <p:nvSpPr>
          <p:cNvPr id="27" name="PA-圆角矩形 26">
            <a:extLst>
              <a:ext uri="{FF2B5EF4-FFF2-40B4-BE49-F238E27FC236}">
                <a16:creationId xmlns:a16="http://schemas.microsoft.com/office/drawing/2014/main" id="{18259517-C734-4295-8F8A-217E99D053D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591883" y="5353388"/>
            <a:ext cx="668911" cy="668911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0F87D434-FA7A-427F-B1F2-62345976329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058045" y="5039360"/>
            <a:ext cx="314028" cy="3140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78DBD942-70C2-4C2D-A08B-0BB9BEBC47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926124" y="105490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7DD61265-C676-467A-8229-59CB518BEC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796279" y="833460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PA-圆角矩形 30">
            <a:extLst>
              <a:ext uri="{FF2B5EF4-FFF2-40B4-BE49-F238E27FC236}">
                <a16:creationId xmlns:a16="http://schemas.microsoft.com/office/drawing/2014/main" id="{5D2FDF9C-C1C9-4DAE-B26F-CA4A907A618A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090160" y="4725332"/>
            <a:ext cx="170634" cy="19897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-圆角矩形 31">
            <a:extLst>
              <a:ext uri="{FF2B5EF4-FFF2-40B4-BE49-F238E27FC236}">
                <a16:creationId xmlns:a16="http://schemas.microsoft.com/office/drawing/2014/main" id="{F006CEDF-A2BE-4C0E-B5AB-D8FADA599CE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0059724" y="993012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-圆角矩形 32">
            <a:extLst>
              <a:ext uri="{FF2B5EF4-FFF2-40B4-BE49-F238E27FC236}">
                <a16:creationId xmlns:a16="http://schemas.microsoft.com/office/drawing/2014/main" id="{0A03C853-EE31-41BE-AD91-08798089C3AF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0637652" y="321965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3749E879-1F97-4266-89B0-A3F2C1FB406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1343417" y="70003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0F29B29E-6229-4776-95D7-A00CDF5EDD77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0786086" y="657672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圆角矩形 35">
            <a:extLst>
              <a:ext uri="{FF2B5EF4-FFF2-40B4-BE49-F238E27FC236}">
                <a16:creationId xmlns:a16="http://schemas.microsoft.com/office/drawing/2014/main" id="{4BBFD16F-83FF-4012-99DD-67D6D2A2CA4C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662556" y="5901204"/>
            <a:ext cx="591058" cy="6208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圆角矩形 36">
            <a:extLst>
              <a:ext uri="{FF2B5EF4-FFF2-40B4-BE49-F238E27FC236}">
                <a16:creationId xmlns:a16="http://schemas.microsoft.com/office/drawing/2014/main" id="{81D2B067-6B0C-47C2-8AC0-7E643A21D958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502200" y="6096656"/>
            <a:ext cx="296828" cy="2968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PA-圆角矩形 37">
            <a:extLst>
              <a:ext uri="{FF2B5EF4-FFF2-40B4-BE49-F238E27FC236}">
                <a16:creationId xmlns:a16="http://schemas.microsoft.com/office/drawing/2014/main" id="{4A337C42-0F95-4309-ACCA-FB375CB29EDE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2261656" y="6096655"/>
            <a:ext cx="258024" cy="29682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PA-圆角矩形 38">
            <a:extLst>
              <a:ext uri="{FF2B5EF4-FFF2-40B4-BE49-F238E27FC236}">
                <a16:creationId xmlns:a16="http://schemas.microsoft.com/office/drawing/2014/main" id="{52A83072-DB99-40CC-8CF7-DB5415DA32E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2867895" y="5262950"/>
            <a:ext cx="497770" cy="49777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3A330B1-4DE4-4166-9CC2-8FCCA7970594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BC705468-A605-4090-9DAF-237608E0F93C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id="{3DD6AAE6-7752-4CB7-88C2-5E13994BA30E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654C22CE-59C2-496D-B598-70C287E6957F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D95E7B05-CC54-493F-A853-E3B338F3A4F9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模型组成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2884699-5DFA-4BEC-8CCE-D13D269D61EE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136A69FD-B86E-4593-8837-77CBDDBAAD0D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B686100A-BEB5-4EDA-A82B-B7D7F10C459E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2AE32BCD-005A-93BA-2353-50844B24483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088" y="538683"/>
            <a:ext cx="5673586" cy="57806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1956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3" grpId="0" animBg="1"/>
      <p:bldP spid="2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圆角矩形 2">
            <a:extLst>
              <a:ext uri="{FF2B5EF4-FFF2-40B4-BE49-F238E27FC236}">
                <a16:creationId xmlns:a16="http://schemas.microsoft.com/office/drawing/2014/main" id="{E4BB9C15-CBCF-4E88-A292-C46E57F470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2700000">
            <a:off x="7426860" y="2056501"/>
            <a:ext cx="2675827" cy="2675827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54ADD872-3F45-4A3B-8B2E-74BC083E774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4017562">
            <a:off x="7281942" y="1911582"/>
            <a:ext cx="2965664" cy="296566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A-圆角矩形 4">
            <a:extLst>
              <a:ext uri="{FF2B5EF4-FFF2-40B4-BE49-F238E27FC236}">
                <a16:creationId xmlns:a16="http://schemas.microsoft.com/office/drawing/2014/main" id="{F8658B23-20C4-45D7-9FAE-18A200E2395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6474472" flipV="1">
            <a:off x="7033509" y="1663149"/>
            <a:ext cx="3462529" cy="3462529"/>
          </a:xfrm>
          <a:prstGeom prst="round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PA-组合 22">
            <a:extLst>
              <a:ext uri="{FF2B5EF4-FFF2-40B4-BE49-F238E27FC236}">
                <a16:creationId xmlns:a16="http://schemas.microsoft.com/office/drawing/2014/main" id="{AD9AFF7B-AD7B-4C4B-94ED-1B5CF458E76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604437" y="5204801"/>
            <a:ext cx="5401340" cy="436192"/>
            <a:chOff x="1210151" y="5497224"/>
            <a:chExt cx="3301000" cy="269025"/>
          </a:xfrm>
        </p:grpSpPr>
        <p:sp>
          <p:nvSpPr>
            <p:cNvPr id="11" name="PA-Line 33">
              <a:extLst>
                <a:ext uri="{FF2B5EF4-FFF2-40B4-BE49-F238E27FC236}">
                  <a16:creationId xmlns:a16="http://schemas.microsoft.com/office/drawing/2014/main" id="{CAC7668F-266D-4AA0-A7F5-78E420316DFA}"/>
                </a:ext>
              </a:extLst>
            </p:cNvPr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323784" y="5642928"/>
              <a:ext cx="3052885" cy="0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sz="2400"/>
            </a:p>
          </p:txBody>
        </p:sp>
        <p:sp>
          <p:nvSpPr>
            <p:cNvPr id="12" name="PA-圆角矩形 11">
              <a:extLst>
                <a:ext uri="{FF2B5EF4-FFF2-40B4-BE49-F238E27FC236}">
                  <a16:creationId xmlns:a16="http://schemas.microsoft.com/office/drawing/2014/main" id="{9B360D1B-CC16-4587-831F-BFCB85595345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 rot="2700000">
              <a:off x="1210151" y="5538982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PA-圆角矩形 12">
              <a:extLst>
                <a:ext uri="{FF2B5EF4-FFF2-40B4-BE49-F238E27FC236}">
                  <a16:creationId xmlns:a16="http://schemas.microsoft.com/office/drawing/2014/main" id="{93F8C26D-B803-4A2E-8F20-216AE1166ED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2700000">
              <a:off x="4283884" y="5497224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" name="PA-文本框 15">
            <a:extLst>
              <a:ext uri="{FF2B5EF4-FFF2-40B4-BE49-F238E27FC236}">
                <a16:creationId xmlns:a16="http://schemas.microsoft.com/office/drawing/2014/main" id="{040677FB-155A-46AD-9EFD-63FA63F0664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127532" y="1243906"/>
            <a:ext cx="3325680" cy="3742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现有的基于群聚的防御手段往往将个人上传的模型分为两组，而将较小的那组判断为恶意上传，但如果没有恶意上传，会导致大量数据丢失。同时也无法对控制多个用户的攻击者进行防御。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HDBSCAN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算法可以根据向量的余弦距离将模型分为多组，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FLAME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利用其进行分组，并令最大组含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50%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以上的模型数量，只选取最大组。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5" name="PA-组合 24">
            <a:extLst>
              <a:ext uri="{FF2B5EF4-FFF2-40B4-BE49-F238E27FC236}">
                <a16:creationId xmlns:a16="http://schemas.microsoft.com/office/drawing/2014/main" id="{8724C42E-DE26-4557-8B4B-29142E7F2C3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7" name="PA-圆角矩形 26">
              <a:extLst>
                <a:ext uri="{FF2B5EF4-FFF2-40B4-BE49-F238E27FC236}">
                  <a16:creationId xmlns:a16="http://schemas.microsoft.com/office/drawing/2014/main" id="{36A181B9-745D-4693-976D-586B7595AE77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PA-圆角矩形 27">
              <a:extLst>
                <a:ext uri="{FF2B5EF4-FFF2-40B4-BE49-F238E27FC236}">
                  <a16:creationId xmlns:a16="http://schemas.microsoft.com/office/drawing/2014/main" id="{59F34362-F129-412C-8ACB-4D609ACEAF9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PA-文本框 25">
            <a:extLst>
              <a:ext uri="{FF2B5EF4-FFF2-40B4-BE49-F238E27FC236}">
                <a16:creationId xmlns:a16="http://schemas.microsoft.com/office/drawing/2014/main" id="{CB3C2A47-A2CF-4D5F-A408-5E2B59F8438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304173" y="634888"/>
            <a:ext cx="5355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过滤（</a:t>
            </a:r>
            <a:r>
              <a:rPr lang="en-US" altLang="zh-CN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Dynamic Model Filtering</a:t>
            </a:r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9" name="PA-图片 28">
            <a:extLst>
              <a:ext uri="{FF2B5EF4-FFF2-40B4-BE49-F238E27FC236}">
                <a16:creationId xmlns:a16="http://schemas.microsoft.com/office/drawing/2014/main" id="{6A96A14C-A00C-4C9A-9294-9295B759A302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" r="277"/>
          <a:stretch/>
        </p:blipFill>
        <p:spPr>
          <a:xfrm>
            <a:off x="6938677" y="1989062"/>
            <a:ext cx="3850232" cy="2851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055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 p14:presetBounceEnd="33000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 p14:bounceEnd="33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 p14:presetBounceEnd="30000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 p14:presetBounceEnd="30000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6" grpId="0"/>
          <p:bldP spid="2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6" grpId="0"/>
          <p:bldP spid="26" grpId="0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圆角矩形 2">
            <a:extLst>
              <a:ext uri="{FF2B5EF4-FFF2-40B4-BE49-F238E27FC236}">
                <a16:creationId xmlns:a16="http://schemas.microsoft.com/office/drawing/2014/main" id="{E4BB9C15-CBCF-4E88-A292-C46E57F470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2700000">
            <a:off x="7426860" y="2056501"/>
            <a:ext cx="2675827" cy="2675827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54ADD872-3F45-4A3B-8B2E-74BC083E774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4017562">
            <a:off x="7281942" y="1911582"/>
            <a:ext cx="2965664" cy="296566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A-圆角矩形 4">
            <a:extLst>
              <a:ext uri="{FF2B5EF4-FFF2-40B4-BE49-F238E27FC236}">
                <a16:creationId xmlns:a16="http://schemas.microsoft.com/office/drawing/2014/main" id="{F8658B23-20C4-45D7-9FAE-18A200E2395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6474472" flipV="1">
            <a:off x="7033509" y="1663149"/>
            <a:ext cx="3462529" cy="3462529"/>
          </a:xfrm>
          <a:prstGeom prst="round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PA-组合 22">
            <a:extLst>
              <a:ext uri="{FF2B5EF4-FFF2-40B4-BE49-F238E27FC236}">
                <a16:creationId xmlns:a16="http://schemas.microsoft.com/office/drawing/2014/main" id="{AD9AFF7B-AD7B-4C4B-94ED-1B5CF458E76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604437" y="5204801"/>
            <a:ext cx="5401340" cy="436192"/>
            <a:chOff x="1210151" y="5497224"/>
            <a:chExt cx="3301000" cy="269025"/>
          </a:xfrm>
        </p:grpSpPr>
        <p:sp>
          <p:nvSpPr>
            <p:cNvPr id="11" name="PA-Line 33">
              <a:extLst>
                <a:ext uri="{FF2B5EF4-FFF2-40B4-BE49-F238E27FC236}">
                  <a16:creationId xmlns:a16="http://schemas.microsoft.com/office/drawing/2014/main" id="{CAC7668F-266D-4AA0-A7F5-78E420316DFA}"/>
                </a:ext>
              </a:extLst>
            </p:cNvPr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323784" y="5642928"/>
              <a:ext cx="3052885" cy="0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sz="2400"/>
            </a:p>
          </p:txBody>
        </p:sp>
        <p:sp>
          <p:nvSpPr>
            <p:cNvPr id="12" name="PA-圆角矩形 11">
              <a:extLst>
                <a:ext uri="{FF2B5EF4-FFF2-40B4-BE49-F238E27FC236}">
                  <a16:creationId xmlns:a16="http://schemas.microsoft.com/office/drawing/2014/main" id="{9B360D1B-CC16-4587-831F-BFCB85595345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 rot="2700000">
              <a:off x="1210151" y="5538982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PA-圆角矩形 12">
              <a:extLst>
                <a:ext uri="{FF2B5EF4-FFF2-40B4-BE49-F238E27FC236}">
                  <a16:creationId xmlns:a16="http://schemas.microsoft.com/office/drawing/2014/main" id="{93F8C26D-B803-4A2E-8F20-216AE1166ED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2700000">
              <a:off x="4283884" y="5497224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PA-组合 24">
            <a:extLst>
              <a:ext uri="{FF2B5EF4-FFF2-40B4-BE49-F238E27FC236}">
                <a16:creationId xmlns:a16="http://schemas.microsoft.com/office/drawing/2014/main" id="{8724C42E-DE26-4557-8B4B-29142E7F2C37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7" name="PA-圆角矩形 26">
              <a:extLst>
                <a:ext uri="{FF2B5EF4-FFF2-40B4-BE49-F238E27FC236}">
                  <a16:creationId xmlns:a16="http://schemas.microsoft.com/office/drawing/2014/main" id="{36A181B9-745D-4693-976D-586B7595AE77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PA-圆角矩形 27">
              <a:extLst>
                <a:ext uri="{FF2B5EF4-FFF2-40B4-BE49-F238E27FC236}">
                  <a16:creationId xmlns:a16="http://schemas.microsoft.com/office/drawing/2014/main" id="{59F34362-F129-412C-8ACB-4D609ACEAF9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PA-文本框 25">
            <a:extLst>
              <a:ext uri="{FF2B5EF4-FFF2-40B4-BE49-F238E27FC236}">
                <a16:creationId xmlns:a16="http://schemas.microsoft.com/office/drawing/2014/main" id="{CB3C2A47-A2CF-4D5F-A408-5E2B59F8438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304173" y="634888"/>
            <a:ext cx="4034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剪切（</a:t>
            </a:r>
            <a:r>
              <a:rPr lang="en-US" altLang="zh-CN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Adaptive Clipping</a:t>
            </a:r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9" name="PA-图片 28">
            <a:extLst>
              <a:ext uri="{FF2B5EF4-FFF2-40B4-BE49-F238E27FC236}">
                <a16:creationId xmlns:a16="http://schemas.microsoft.com/office/drawing/2014/main" id="{6A96A14C-A00C-4C9A-9294-9295B759A302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11743"/>
          <a:stretch/>
        </p:blipFill>
        <p:spPr>
          <a:xfrm>
            <a:off x="6894725" y="2349546"/>
            <a:ext cx="3850232" cy="22707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240030D8-965E-891B-F396-7B86343BD2D8}"/>
              </a:ext>
            </a:extLst>
          </p:cNvPr>
          <p:cNvGrpSpPr/>
          <p:nvPr/>
        </p:nvGrpSpPr>
        <p:grpSpPr>
          <a:xfrm>
            <a:off x="1966351" y="1091572"/>
            <a:ext cx="3646966" cy="3955059"/>
            <a:chOff x="1821533" y="1940635"/>
            <a:chExt cx="3814165" cy="4086053"/>
          </a:xfrm>
        </p:grpSpPr>
        <p:sp>
          <p:nvSpPr>
            <p:cNvPr id="16" name="PA-文本框 15">
              <a:extLst>
                <a:ext uri="{FF2B5EF4-FFF2-40B4-BE49-F238E27FC236}">
                  <a16:creationId xmlns:a16="http://schemas.microsoft.com/office/drawing/2014/main" id="{040677FB-155A-46AD-9EFD-63FA63F06643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821533" y="4068388"/>
              <a:ext cx="3814165" cy="195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随着训练的进行，用户上传到梯度数据幅度越来越小，这时用于判断的剪切边缘也应该随之缩小。此处使用了中位数</a:t>
              </a: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St = MEDIAN(e1, . . . , </a:t>
              </a:r>
              <a:r>
                <a:rPr lang="en-US" altLang="zh-CN" sz="1600" dirty="0" err="1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en</a:t>
              </a: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)</a:t>
              </a: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作为边缘，要注意此处也包含过滤中去掉的部分。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84B902A9-F985-CB93-3B16-9F5A6C0B9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719"/>
            <a:stretch/>
          </p:blipFill>
          <p:spPr>
            <a:xfrm>
              <a:off x="2006978" y="1940635"/>
              <a:ext cx="3443275" cy="197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283689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 p14:presetBounceEnd="33000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 p14:bounceEnd="33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 p14:presetBounceEnd="30000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 p14:presetBounceEnd="30000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39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2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39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26" grpId="0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圆角矩形 2">
            <a:extLst>
              <a:ext uri="{FF2B5EF4-FFF2-40B4-BE49-F238E27FC236}">
                <a16:creationId xmlns:a16="http://schemas.microsoft.com/office/drawing/2014/main" id="{E4BB9C15-CBCF-4E88-A292-C46E57F470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2700000">
            <a:off x="7426860" y="2056501"/>
            <a:ext cx="2675827" cy="2675827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54ADD872-3F45-4A3B-8B2E-74BC083E774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4017562">
            <a:off x="7281942" y="1911582"/>
            <a:ext cx="2965664" cy="296566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A-圆角矩形 4">
            <a:extLst>
              <a:ext uri="{FF2B5EF4-FFF2-40B4-BE49-F238E27FC236}">
                <a16:creationId xmlns:a16="http://schemas.microsoft.com/office/drawing/2014/main" id="{F8658B23-20C4-45D7-9FAE-18A200E2395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6474472" flipV="1">
            <a:off x="7033509" y="1663149"/>
            <a:ext cx="3462529" cy="3462529"/>
          </a:xfrm>
          <a:prstGeom prst="round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PA-组合 22">
            <a:extLst>
              <a:ext uri="{FF2B5EF4-FFF2-40B4-BE49-F238E27FC236}">
                <a16:creationId xmlns:a16="http://schemas.microsoft.com/office/drawing/2014/main" id="{AD9AFF7B-AD7B-4C4B-94ED-1B5CF458E76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604437" y="5204801"/>
            <a:ext cx="5401340" cy="436192"/>
            <a:chOff x="1210151" y="5497224"/>
            <a:chExt cx="3301000" cy="269025"/>
          </a:xfrm>
        </p:grpSpPr>
        <p:sp>
          <p:nvSpPr>
            <p:cNvPr id="11" name="PA-Line 33">
              <a:extLst>
                <a:ext uri="{FF2B5EF4-FFF2-40B4-BE49-F238E27FC236}">
                  <a16:creationId xmlns:a16="http://schemas.microsoft.com/office/drawing/2014/main" id="{CAC7668F-266D-4AA0-A7F5-78E420316DFA}"/>
                </a:ext>
              </a:extLst>
            </p:cNvPr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323784" y="5642928"/>
              <a:ext cx="3052885" cy="0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sz="2400"/>
            </a:p>
          </p:txBody>
        </p:sp>
        <p:sp>
          <p:nvSpPr>
            <p:cNvPr id="12" name="PA-圆角矩形 11">
              <a:extLst>
                <a:ext uri="{FF2B5EF4-FFF2-40B4-BE49-F238E27FC236}">
                  <a16:creationId xmlns:a16="http://schemas.microsoft.com/office/drawing/2014/main" id="{9B360D1B-CC16-4587-831F-BFCB85595345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 rot="2700000">
              <a:off x="1210151" y="5538982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PA-圆角矩形 12">
              <a:extLst>
                <a:ext uri="{FF2B5EF4-FFF2-40B4-BE49-F238E27FC236}">
                  <a16:creationId xmlns:a16="http://schemas.microsoft.com/office/drawing/2014/main" id="{93F8C26D-B803-4A2E-8F20-216AE1166ED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2700000">
              <a:off x="4283884" y="5497224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" name="PA-文本框 15">
            <a:extLst>
              <a:ext uri="{FF2B5EF4-FFF2-40B4-BE49-F238E27FC236}">
                <a16:creationId xmlns:a16="http://schemas.microsoft.com/office/drawing/2014/main" id="{040677FB-155A-46AD-9EFD-63FA63F0664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127532" y="2025025"/>
            <a:ext cx="3325680" cy="2807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前两步处理已经对上传模型的可靠性有了一定的保证，因此相比于单独使用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DP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，可以减少噪声的加入量。噪声的加入量具体减少了多少在论文中有详细的证明。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5" name="PA-组合 24">
            <a:extLst>
              <a:ext uri="{FF2B5EF4-FFF2-40B4-BE49-F238E27FC236}">
                <a16:creationId xmlns:a16="http://schemas.microsoft.com/office/drawing/2014/main" id="{8724C42E-DE26-4557-8B4B-29142E7F2C3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7" name="PA-圆角矩形 26">
              <a:extLst>
                <a:ext uri="{FF2B5EF4-FFF2-40B4-BE49-F238E27FC236}">
                  <a16:creationId xmlns:a16="http://schemas.microsoft.com/office/drawing/2014/main" id="{36A181B9-745D-4693-976D-586B7595AE77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PA-圆角矩形 27">
              <a:extLst>
                <a:ext uri="{FF2B5EF4-FFF2-40B4-BE49-F238E27FC236}">
                  <a16:creationId xmlns:a16="http://schemas.microsoft.com/office/drawing/2014/main" id="{59F34362-F129-412C-8ACB-4D609ACEAF9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PA-文本框 25">
            <a:extLst>
              <a:ext uri="{FF2B5EF4-FFF2-40B4-BE49-F238E27FC236}">
                <a16:creationId xmlns:a16="http://schemas.microsoft.com/office/drawing/2014/main" id="{CB3C2A47-A2CF-4D5F-A408-5E2B59F8438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304173" y="634888"/>
            <a:ext cx="5355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噪声（</a:t>
            </a:r>
            <a:r>
              <a:rPr lang="en-US" altLang="zh-CN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Adaptive Noising</a:t>
            </a:r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9" name="PA-图片 28">
            <a:extLst>
              <a:ext uri="{FF2B5EF4-FFF2-40B4-BE49-F238E27FC236}">
                <a16:creationId xmlns:a16="http://schemas.microsoft.com/office/drawing/2014/main" id="{6A96A14C-A00C-4C9A-9294-9295B759A302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4" t="54835" r="6546" b="7708"/>
          <a:stretch/>
        </p:blipFill>
        <p:spPr>
          <a:xfrm>
            <a:off x="7127049" y="2693976"/>
            <a:ext cx="3317358" cy="14700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7978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 p14:presetBounceEnd="33000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 p14:bounceEnd="33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 p14:presetBounceEnd="30000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 p14:presetBounceEnd="30000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6" grpId="0"/>
          <p:bldP spid="2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6" grpId="0"/>
          <p:bldP spid="26" grpId="0"/>
        </p:bldLst>
      </p:timing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046E5B05-FE47-3906-C0A7-DF7E26B3EEB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100" y="506325"/>
            <a:ext cx="4638900" cy="58215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9148FD1-B5B0-5573-F30F-F9FB59C3773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057" y="1153117"/>
            <a:ext cx="4285226" cy="43660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6C42F8C-C243-03D2-04F9-A21C474DAADB}"/>
              </a:ext>
            </a:extLst>
          </p:cNvPr>
          <p:cNvCxnSpPr/>
          <p:nvPr/>
        </p:nvCxnSpPr>
        <p:spPr>
          <a:xfrm>
            <a:off x="2871672" y="2493818"/>
            <a:ext cx="46265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32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1178276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711329" y="2253764"/>
            <a:ext cx="1225168" cy="789201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02842"/>
            <a:chOff x="4834826" y="3692895"/>
            <a:chExt cx="2565331" cy="110284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收获总结</a:t>
              </a: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5324508" y="3825374"/>
              <a:ext cx="1542983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Summary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32139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>
            <a:extLst>
              <a:ext uri="{FF2B5EF4-FFF2-40B4-BE49-F238E27FC236}">
                <a16:creationId xmlns:a16="http://schemas.microsoft.com/office/drawing/2014/main" id="{9B1B2468-A06B-4811-A0E0-546587C547EE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5" t="26904" r="67276" b="27815"/>
          <a:stretch>
            <a:fillRect/>
          </a:stretch>
        </p:blipFill>
        <p:spPr>
          <a:xfrm>
            <a:off x="1778166" y="2020446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06A2535F-46FD-4D60-82EE-960230358333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1" t="998" r="52870" b="53721"/>
          <a:stretch>
            <a:fillRect/>
          </a:stretch>
        </p:blipFill>
        <p:spPr>
          <a:xfrm>
            <a:off x="4932221" y="2056875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1BCB8BDD-DABF-4A4E-BF2A-DF498471B6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8100000">
            <a:off x="1909550" y="2181431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A-圆角矩形 22">
            <a:extLst>
              <a:ext uri="{FF2B5EF4-FFF2-40B4-BE49-F238E27FC236}">
                <a16:creationId xmlns:a16="http://schemas.microsoft.com/office/drawing/2014/main" id="{5AC7F663-F027-47F3-8758-22D0DDBB0A4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2700000">
            <a:off x="8197577" y="2181431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91B26269-76FC-4EDA-B8B6-F5DB6E014C27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rot="2700000">
            <a:off x="5065963" y="2181432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78DBD942-70C2-4C2D-A08B-0BB9BEBC47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926124" y="105490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7DD61265-C676-467A-8229-59CB518BEC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796279" y="833460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-圆角矩形 31">
            <a:extLst>
              <a:ext uri="{FF2B5EF4-FFF2-40B4-BE49-F238E27FC236}">
                <a16:creationId xmlns:a16="http://schemas.microsoft.com/office/drawing/2014/main" id="{F006CEDF-A2BE-4C0E-B5AB-D8FADA599CE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0059724" y="993012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-圆角矩形 32">
            <a:extLst>
              <a:ext uri="{FF2B5EF4-FFF2-40B4-BE49-F238E27FC236}">
                <a16:creationId xmlns:a16="http://schemas.microsoft.com/office/drawing/2014/main" id="{0A03C853-EE31-41BE-AD91-08798089C3AF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909496" y="212353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3749E879-1F97-4266-89B0-A3F2C1FB406D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1343417" y="70003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0F29B29E-6229-4776-95D7-A00CDF5EDD7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7635239" y="503238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9AD21463-8E8C-4B7E-95E7-8A1FD710EA9D}"/>
              </a:ext>
            </a:extLst>
          </p:cNvPr>
          <p:cNvGrpSpPr/>
          <p:nvPr/>
        </p:nvGrpSpPr>
        <p:grpSpPr>
          <a:xfrm>
            <a:off x="1965027" y="4761408"/>
            <a:ext cx="2102564" cy="1269981"/>
            <a:chOff x="1965027" y="2576864"/>
            <a:chExt cx="2102564" cy="1269981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0DEDA8B-4598-44E7-9EDA-8B547E22CD10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数学基础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D2EC3FED-3AA7-4B97-BAF5-CFD23D0BC2D0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890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关于噪声量的数学证明很难理解，有必要提高自己的数学基础。</a:t>
              </a:r>
              <a:endParaRPr lang="en-US" altLang="zh-CN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2C5F16B-032A-4E9B-B52F-50BE39A2F5C8}"/>
              </a:ext>
            </a:extLst>
          </p:cNvPr>
          <p:cNvGrpSpPr/>
          <p:nvPr/>
        </p:nvGrpSpPr>
        <p:grpSpPr>
          <a:xfrm>
            <a:off x="5097817" y="4761408"/>
            <a:ext cx="2102564" cy="1269981"/>
            <a:chOff x="1965027" y="2576864"/>
            <a:chExt cx="2102564" cy="1269981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0E80CC1-8115-4631-92DB-2C7D00361A96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努力方向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3B95A51B-D9D7-4383-9CED-9D78F1353E64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890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该论文对多个方法进行了组合，但不是简单的拼凑。可以学习这种思路。</a:t>
              </a:r>
              <a:endParaRPr lang="en-US" altLang="zh-CN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AEF30C7-6CD8-4382-B324-A59BC633E9EC}"/>
              </a:ext>
            </a:extLst>
          </p:cNvPr>
          <p:cNvGrpSpPr/>
          <p:nvPr/>
        </p:nvGrpSpPr>
        <p:grpSpPr>
          <a:xfrm>
            <a:off x="8383200" y="4761408"/>
            <a:ext cx="2102564" cy="1269981"/>
            <a:chOff x="1965027" y="2576864"/>
            <a:chExt cx="2102564" cy="1269981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4969EB78-EE75-41B9-A3AA-7DC80F522366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实验进行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F533FD24-16DA-4CE1-B02D-E5A7D03F794D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890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该论文实验时使用了我们较熟悉的</a:t>
              </a:r>
              <a:r>
                <a:rPr lang="en-US" altLang="zh-CN" sz="1200" dirty="0" err="1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PyTorch</a:t>
              </a: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，可以作为参考。</a:t>
              </a:r>
              <a:endParaRPr lang="en-US" altLang="zh-CN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71A3020-D39D-44A5-8130-CC22038D05B0}"/>
              </a:ext>
            </a:extLst>
          </p:cNvPr>
          <p:cNvPicPr>
            <a:picLocks/>
          </p:cNvPicPr>
          <p:nvPr>
            <p:custDataLst>
              <p:tags r:id="rId12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58" t="27292" r="38464" b="27427"/>
          <a:stretch>
            <a:fillRect/>
          </a:stretch>
        </p:blipFill>
        <p:spPr>
          <a:xfrm>
            <a:off x="8073022" y="2052331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grpSp>
        <p:nvGrpSpPr>
          <p:cNvPr id="64" name="组合 63">
            <a:extLst>
              <a:ext uri="{FF2B5EF4-FFF2-40B4-BE49-F238E27FC236}">
                <a16:creationId xmlns:a16="http://schemas.microsoft.com/office/drawing/2014/main" id="{EB7800E0-950F-4039-80EE-2C9C9A6E4550}"/>
              </a:ext>
            </a:extLst>
          </p:cNvPr>
          <p:cNvGrpSpPr/>
          <p:nvPr/>
        </p:nvGrpSpPr>
        <p:grpSpPr>
          <a:xfrm>
            <a:off x="1055266" y="634888"/>
            <a:ext cx="2558536" cy="400110"/>
            <a:chOff x="1148080" y="833460"/>
            <a:chExt cx="2558536" cy="400110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9B1786A7-9EBB-4AAE-A71F-483E1A99361A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67" name="矩形: 圆角 66">
                <a:extLst>
                  <a:ext uri="{FF2B5EF4-FFF2-40B4-BE49-F238E27FC236}">
                    <a16:creationId xmlns:a16="http://schemas.microsoft.com/office/drawing/2014/main" id="{C012A3C1-D7F3-415E-AD2B-C2827E965030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7A1FE3F0-716A-455A-86FF-642CF79F4389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8C0ABB3A-D72F-46EC-AA47-75E8857AEBBF}"/>
                </a:ext>
              </a:extLst>
            </p:cNvPr>
            <p:cNvSpPr txBox="1"/>
            <p:nvPr/>
          </p:nvSpPr>
          <p:spPr>
            <a:xfrm>
              <a:off x="1396987" y="833460"/>
              <a:ext cx="23096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收获总结与反思</a:t>
              </a:r>
            </a:p>
          </p:txBody>
        </p:sp>
      </p:grp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E4C8D760-79B9-4540-8745-755462DED350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7251386" y="537706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1108895-51AE-468E-A212-85EDFFED3CE6}"/>
              </a:ext>
            </a:extLst>
          </p:cNvPr>
          <p:cNvGrpSpPr/>
          <p:nvPr/>
        </p:nvGrpSpPr>
        <p:grpSpPr>
          <a:xfrm>
            <a:off x="6030465" y="1728756"/>
            <a:ext cx="213360" cy="211962"/>
            <a:chOff x="1207666" y="863589"/>
            <a:chExt cx="213360" cy="21196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046FD24F-2843-4541-8F7C-CD1046DDB23C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32A36AFE-4D70-4CB7-A6BB-BE1D80F9D33F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65B9618-EDDD-4975-A281-1A3982A0EC25}"/>
              </a:ext>
            </a:extLst>
          </p:cNvPr>
          <p:cNvGrpSpPr/>
          <p:nvPr/>
        </p:nvGrpSpPr>
        <p:grpSpPr>
          <a:xfrm>
            <a:off x="2895581" y="1732892"/>
            <a:ext cx="213360" cy="211962"/>
            <a:chOff x="1207666" y="863589"/>
            <a:chExt cx="213360" cy="211962"/>
          </a:xfrm>
        </p:grpSpPr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E1DE6B86-E89D-4B51-AE2F-40D53565A1B8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FB9694FE-4535-46AA-A83B-85D66FFE6221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A281901C-479A-4056-9907-C9FD6D82F092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BA097C70-2D20-466A-8FD6-F2E507560026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492E9601-2CFC-4EB2-881F-2DF75CC8E059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0859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58" presetClass="path" presetSubtype="0" accel="66000" fill="hold" nodeType="withEffect" p14:presetBounceEnd="38000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-2.08333E-6 -0.00023 C 0.04206 -0.09051 0.13789 -0.13472 0.15143 0.15162 " pathEditMode="relative" rAng="0" ptsTypes="AA" p14:bounceEnd="38000">
                                          <p:cBhvr>
                                            <p:cTn id="5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65" y="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xit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8" presetClass="path" presetSubtype="0" accel="67000" fill="hold" nodeType="withEffect" p14:presetBounceEnd="37000">
                                      <p:stCondLst>
                                        <p:cond delay="2900"/>
                                      </p:stCondLst>
                                      <p:childTnLst>
                                        <p:animMotion origin="layout" path="M 0.00026 0.00278 C 0.11068 -0.26389 0.19675 -0.14445 0.25925 0.00694 " pathEditMode="relative" rAng="0" ptsTypes="AA" p14:bounceEnd="37000">
                                          <p:cBhvr>
                                            <p:cTn id="64" dur="6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943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58" presetClass="path" presetSubtype="0" accel="3600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Motion origin="layout" path="M 0.00209 0.00764 C 0.05313 -0.14977 0.16693 -0.25417 0.25821 0.01273 " pathEditMode="relative" rAng="0" ptsTypes="AA">
                                          <p:cBhvr>
                                            <p:cTn id="70" dur="6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799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xit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1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9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1" fill="hold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1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1" fill="hold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8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4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58" presetClass="path" presetSubtype="0" accel="66000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-2.08333E-6 -0.00023 C 0.04206 -0.09051 0.13789 -0.13472 0.15143 0.15162 " pathEditMode="relative" rAng="0" ptsTypes="AA">
                                          <p:cBhvr>
                                            <p:cTn id="5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65" y="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xit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8" presetClass="path" presetSubtype="0" accel="6700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Motion origin="layout" path="M 0.00026 0.00278 C 0.11068 -0.26389 0.19675 -0.14445 0.25925 0.00694 " pathEditMode="relative" rAng="0" ptsTypes="AA">
                                          <p:cBhvr>
                                            <p:cTn id="64" dur="6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943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58" presetClass="path" presetSubtype="0" accel="3600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Motion origin="layout" path="M 0.00209 0.00764 C 0.05313 -0.14977 0.16693 -0.25417 0.25821 0.01273 " pathEditMode="relative" rAng="0" ptsTypes="AA">
                                          <p:cBhvr>
                                            <p:cTn id="70" dur="6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799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xit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1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9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1" fill="hold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1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1" fill="hold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8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28" grpId="0" animBg="1"/>
        </p:bldLst>
      </p:timing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E9D98FD9-23F9-4849-8ABD-4B3194E83D3E}"/>
              </a:ext>
            </a:extLst>
          </p:cNvPr>
          <p:cNvSpPr/>
          <p:nvPr/>
        </p:nvSpPr>
        <p:spPr>
          <a:xfrm>
            <a:off x="7020351" y="4291157"/>
            <a:ext cx="1950929" cy="429264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960B0CF-F4D4-4B1F-B9B3-B3A5012EF2CC}"/>
              </a:ext>
            </a:extLst>
          </p:cNvPr>
          <p:cNvSpPr/>
          <p:nvPr/>
        </p:nvSpPr>
        <p:spPr>
          <a:xfrm>
            <a:off x="8575040" y="3361767"/>
            <a:ext cx="2174466" cy="157195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CA1D04B1-561C-427F-A69C-418146F033E1}"/>
              </a:ext>
            </a:extLst>
          </p:cNvPr>
          <p:cNvSpPr/>
          <p:nvPr/>
        </p:nvSpPr>
        <p:spPr>
          <a:xfrm>
            <a:off x="3017976" y="1740328"/>
            <a:ext cx="2646983" cy="26469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DF01370-10EF-410F-8B87-ACE304D75D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7235" y="2786976"/>
            <a:ext cx="191688" cy="19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8046FA-F4E0-4BA1-A2BB-1ED170AF322F}"/>
              </a:ext>
            </a:extLst>
          </p:cNvPr>
          <p:cNvSpPr/>
          <p:nvPr/>
        </p:nvSpPr>
        <p:spPr>
          <a:xfrm>
            <a:off x="2384541" y="1036899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1A08D04-3124-48C1-9669-36C1BEC47014}"/>
              </a:ext>
            </a:extLst>
          </p:cNvPr>
          <p:cNvSpPr/>
          <p:nvPr/>
        </p:nvSpPr>
        <p:spPr>
          <a:xfrm>
            <a:off x="1174801" y="5311792"/>
            <a:ext cx="715415" cy="71541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C94711A-F1EC-48D3-B3D5-1CC00A21989F}"/>
              </a:ext>
            </a:extLst>
          </p:cNvPr>
          <p:cNvSpPr/>
          <p:nvPr/>
        </p:nvSpPr>
        <p:spPr>
          <a:xfrm>
            <a:off x="3453107" y="836166"/>
            <a:ext cx="715415" cy="71541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8E04C6A-65BD-4DAA-9677-E9B4128E044B}"/>
              </a:ext>
            </a:extLst>
          </p:cNvPr>
          <p:cNvSpPr/>
          <p:nvPr/>
        </p:nvSpPr>
        <p:spPr>
          <a:xfrm>
            <a:off x="3479328" y="2184231"/>
            <a:ext cx="2203079" cy="2203079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1AF2055-48A7-4C54-A11C-925E241CAAAD}"/>
              </a:ext>
            </a:extLst>
          </p:cNvPr>
          <p:cNvSpPr/>
          <p:nvPr/>
        </p:nvSpPr>
        <p:spPr>
          <a:xfrm>
            <a:off x="5682407" y="2319721"/>
            <a:ext cx="3288873" cy="177574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722EF1-500F-4A6B-B673-277906A77619}"/>
              </a:ext>
            </a:extLst>
          </p:cNvPr>
          <p:cNvSpPr txBox="1"/>
          <p:nvPr/>
        </p:nvSpPr>
        <p:spPr>
          <a:xfrm>
            <a:off x="4035875" y="2608116"/>
            <a:ext cx="41202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THANKS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15E989A-CE85-4769-8F1E-A915BD662E8E}"/>
              </a:ext>
            </a:extLst>
          </p:cNvPr>
          <p:cNvSpPr txBox="1"/>
          <p:nvPr/>
        </p:nvSpPr>
        <p:spPr>
          <a:xfrm>
            <a:off x="5941693" y="3423920"/>
            <a:ext cx="3288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FOR YOUR LISTENING</a:t>
            </a:r>
            <a:endParaRPr lang="zh-CN" altLang="en-US" sz="2400" b="1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358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700000" y="7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0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4231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9" grpId="0" animBg="1"/>
      <p:bldP spid="7" grpId="0" animBg="1"/>
      <p:bldP spid="4" grpId="0" animBg="1"/>
      <p:bldP spid="6" grpId="0" animBg="1"/>
      <p:bldP spid="8" grpId="0" animBg="1"/>
      <p:bldP spid="15" grpId="0" animBg="1"/>
      <p:bldP spid="15" grpId="1" animBg="1"/>
      <p:bldP spid="18" grpId="0" animBg="1"/>
      <p:bldP spid="14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8F90E939-518A-4709-A347-1CCBF473A5E8}"/>
              </a:ext>
            </a:extLst>
          </p:cNvPr>
          <p:cNvSpPr txBox="1"/>
          <p:nvPr/>
        </p:nvSpPr>
        <p:spPr>
          <a:xfrm>
            <a:off x="1547205" y="1034998"/>
            <a:ext cx="9130031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Lab01-01.exe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文件上传至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VIRUSTOTAL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进行分析并查看其反馈报告。文件匹配到了已有的反病毒软件特征吗？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0EE77EA2-11C2-4573-8394-F9A976ABE88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47569" y="1893375"/>
            <a:ext cx="7735339" cy="435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94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354A2E0-8512-4F22-96F4-A9FFC91BE2F6}"/>
              </a:ext>
            </a:extLst>
          </p:cNvPr>
          <p:cNvSpPr txBox="1"/>
          <p:nvPr/>
        </p:nvSpPr>
        <p:spPr>
          <a:xfrm>
            <a:off x="1754909" y="1220164"/>
            <a:ext cx="6096000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这些文件都是什么时候编译的？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737DD0-6573-40D7-84AE-781F2360B973}"/>
              </a:ext>
            </a:extLst>
          </p:cNvPr>
          <p:cNvPicPr/>
          <p:nvPr/>
        </p:nvPicPr>
        <p:blipFill rotWithShape="1">
          <a:blip r:embed="rId2"/>
          <a:srcRect l="37216" t="37928" r="38968" b="40541"/>
          <a:stretch/>
        </p:blipFill>
        <p:spPr>
          <a:xfrm>
            <a:off x="1149630" y="2733964"/>
            <a:ext cx="4876800" cy="219825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EFAB36E-0408-4D0F-9E7C-0DFA5468D5FE}"/>
              </a:ext>
            </a:extLst>
          </p:cNvPr>
          <p:cNvPicPr/>
          <p:nvPr/>
        </p:nvPicPr>
        <p:blipFill rotWithShape="1">
          <a:blip r:embed="rId3"/>
          <a:srcRect l="37216" t="37902" r="38968" b="40522"/>
          <a:stretch/>
        </p:blipFill>
        <p:spPr>
          <a:xfrm>
            <a:off x="6026430" y="2733964"/>
            <a:ext cx="4876800" cy="219825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5770507-6572-4F07-9A16-B8EE96D32CEA}"/>
              </a:ext>
            </a:extLst>
          </p:cNvPr>
          <p:cNvSpPr txBox="1"/>
          <p:nvPr/>
        </p:nvSpPr>
        <p:spPr>
          <a:xfrm>
            <a:off x="1754909" y="1676731"/>
            <a:ext cx="8950036" cy="8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由于编译时间如此接近，判断很可能是同一作者在同一时间创建了这些文件，这个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极有可能是用来是使用或安装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dll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文件的。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7788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48D89DC-AA30-4E5B-8542-0FE457535479}"/>
              </a:ext>
            </a:extLst>
          </p:cNvPr>
          <p:cNvSpPr txBox="1"/>
          <p:nvPr/>
        </p:nvSpPr>
        <p:spPr>
          <a:xfrm>
            <a:off x="1616363" y="1034998"/>
            <a:ext cx="9116292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这两个文件中是否存在迹象说明它们是否被加壳或混淆了？如果是，这些迹象在哪里？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3B8141D-D185-4177-A463-DA142999045A}"/>
              </a:ext>
            </a:extLst>
          </p:cNvPr>
          <p:cNvPicPr/>
          <p:nvPr/>
        </p:nvPicPr>
        <p:blipFill rotWithShape="1">
          <a:blip r:embed="rId2"/>
          <a:srcRect l="23732" t="19906" r="25133" b="22876"/>
          <a:stretch/>
        </p:blipFill>
        <p:spPr>
          <a:xfrm>
            <a:off x="2840181" y="1742078"/>
            <a:ext cx="6511637" cy="408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53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3C84BAF8-2D30-4E0C-8BE8-49B6499EF3A2}"/>
              </a:ext>
            </a:extLst>
          </p:cNvPr>
          <p:cNvSpPr txBox="1"/>
          <p:nvPr/>
        </p:nvSpPr>
        <p:spPr>
          <a:xfrm>
            <a:off x="1468582" y="1034998"/>
            <a:ext cx="7370618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是否有导入函数显示这个恶意代码的用途？如果是，有哪些导入函数。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E5035B3-0016-4BBD-8365-0EB8A32A0442}"/>
              </a:ext>
            </a:extLst>
          </p:cNvPr>
          <p:cNvPicPr/>
          <p:nvPr/>
        </p:nvPicPr>
        <p:blipFill rotWithShape="1">
          <a:blip r:embed="rId2"/>
          <a:srcRect l="50000" t="5117" r="33717" b="72519"/>
          <a:stretch/>
        </p:blipFill>
        <p:spPr>
          <a:xfrm>
            <a:off x="7047345" y="2145839"/>
            <a:ext cx="4257964" cy="352756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28928D2-6265-49A0-AD7F-B87D80A944AD}"/>
              </a:ext>
            </a:extLst>
          </p:cNvPr>
          <p:cNvSpPr txBox="1"/>
          <p:nvPr/>
        </p:nvSpPr>
        <p:spPr>
          <a:xfrm>
            <a:off x="1163308" y="2318906"/>
            <a:ext cx="5394037" cy="2520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查看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en-US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导入的函数时，可以看到一些打开与操作文件的函数以及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FindFirstFile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FindNextFile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CopyFile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等，这些函数意味着，恶意代码可以对文件进行搜索、打开、复制和修改等操作，同时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字符串说明，恶意代码正在寻找搜索目标系统上的可执行文件。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0737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A3AD4BF-61F5-41C0-B82C-73D766943DF5}"/>
              </a:ext>
            </a:extLst>
          </p:cNvPr>
          <p:cNvSpPr txBox="1"/>
          <p:nvPr/>
        </p:nvSpPr>
        <p:spPr>
          <a:xfrm>
            <a:off x="1951335" y="1561210"/>
            <a:ext cx="3547995" cy="335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通过查询可知，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WS2_32.dll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提供了联网功能，打开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WS2_32.DLL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发现这些导入函数都是按照序号进行导入的。打开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可以看到</a:t>
            </a:r>
            <a:r>
              <a:rPr lang="en-US" altLang="zh-CN" sz="1800" b="1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CreateProcess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Sleep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两个函数，而这两个函数普遍使用在后门程序中。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1450A0DA-1678-40A0-B641-919BE6BEBF8F}"/>
              </a:ext>
            </a:extLst>
          </p:cNvPr>
          <p:cNvPicPr/>
          <p:nvPr/>
        </p:nvPicPr>
        <p:blipFill rotWithShape="1">
          <a:blip r:embed="rId2"/>
          <a:srcRect l="62246" t="4950" r="27603" b="71205"/>
          <a:stretch/>
        </p:blipFill>
        <p:spPr>
          <a:xfrm>
            <a:off x="7315202" y="1561210"/>
            <a:ext cx="3362036" cy="373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39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670067" cy="400110"/>
            <a:chOff x="1148080" y="833460"/>
            <a:chExt cx="2670067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421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Lab1-1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A8191870-D332-4D20-89EF-5CF38897A1A7}"/>
              </a:ext>
            </a:extLst>
          </p:cNvPr>
          <p:cNvSpPr txBox="1"/>
          <p:nvPr/>
        </p:nvSpPr>
        <p:spPr>
          <a:xfrm>
            <a:off x="1616364" y="1210266"/>
            <a:ext cx="8091054" cy="442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zh-CN" sz="1800" b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是否有任何其他文件或者基于主机的迹象，让你可以在受感染系统上查找？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E742F7-E8D8-4A78-8F77-34E90B0F925E}"/>
              </a:ext>
            </a:extLst>
          </p:cNvPr>
          <p:cNvSpPr txBox="1"/>
          <p:nvPr/>
        </p:nvSpPr>
        <p:spPr>
          <a:xfrm>
            <a:off x="1385455" y="2314218"/>
            <a:ext cx="4858327" cy="2520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Strings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工具检查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.exe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文件，发现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kerne132.dll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两个不同的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字符串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，后者用数字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替换了字母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，可以猜测是为了模仿系统文件</a:t>
            </a:r>
            <a:r>
              <a:rPr lang="en-US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kernel32.dll</a:t>
            </a:r>
            <a: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的恶意文件，因此这个文件可以用来在主机作为恶意代码感染的迹象进行搜索。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6405DF-0827-4CA1-97B1-4AED83925A3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36313" y="1653144"/>
            <a:ext cx="4144123" cy="438691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568AD841-04AE-4309-AC41-E6B7989FFF80}"/>
              </a:ext>
            </a:extLst>
          </p:cNvPr>
          <p:cNvSpPr/>
          <p:nvPr/>
        </p:nvSpPr>
        <p:spPr>
          <a:xfrm>
            <a:off x="6736313" y="4228292"/>
            <a:ext cx="1329055" cy="7289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345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环保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环保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环保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2864</TotalTime>
  <Words>1858</Words>
  <Application>Microsoft Office PowerPoint</Application>
  <PresentationFormat>宽屏</PresentationFormat>
  <Paragraphs>118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华文细黑</vt:lpstr>
      <vt:lpstr>思源黑体 CN Bold</vt:lpstr>
      <vt:lpstr>思源黑体 CN Light</vt:lpstr>
      <vt:lpstr>宋体</vt:lpstr>
      <vt:lpstr>微软雅黑</vt:lpstr>
      <vt:lpstr>Arial</vt:lpstr>
      <vt:lpstr>Garamond</vt:lpstr>
      <vt:lpstr>Wingdings</vt:lpstr>
      <vt:lpstr>环保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 雷</dc:creator>
  <cp:lastModifiedBy>文天 史</cp:lastModifiedBy>
  <cp:revision>109</cp:revision>
  <dcterms:created xsi:type="dcterms:W3CDTF">2021-08-22T12:17:40Z</dcterms:created>
  <dcterms:modified xsi:type="dcterms:W3CDTF">2023-09-14T02:44:45Z</dcterms:modified>
</cp:coreProperties>
</file>

<file path=docProps/thumbnail.jpeg>
</file>